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9" r:id="rId3"/>
    <p:sldId id="286" r:id="rId4"/>
    <p:sldId id="283" r:id="rId5"/>
    <p:sldId id="257" r:id="rId6"/>
    <p:sldId id="258" r:id="rId7"/>
    <p:sldId id="284" r:id="rId8"/>
    <p:sldId id="261" r:id="rId9"/>
    <p:sldId id="260" r:id="rId10"/>
    <p:sldId id="278" r:id="rId11"/>
    <p:sldId id="273" r:id="rId12"/>
    <p:sldId id="285" r:id="rId13"/>
    <p:sldId id="262" r:id="rId14"/>
    <p:sldId id="263" r:id="rId15"/>
    <p:sldId id="275" r:id="rId16"/>
    <p:sldId id="265" r:id="rId17"/>
    <p:sldId id="274" r:id="rId18"/>
    <p:sldId id="271" r:id="rId19"/>
    <p:sldId id="276" r:id="rId20"/>
    <p:sldId id="280" r:id="rId21"/>
    <p:sldId id="281" r:id="rId22"/>
    <p:sldId id="264" r:id="rId23"/>
    <p:sldId id="277" r:id="rId24"/>
    <p:sldId id="266" r:id="rId25"/>
    <p:sldId id="279" r:id="rId26"/>
    <p:sldId id="267" r:id="rId27"/>
    <p:sldId id="269" r:id="rId28"/>
    <p:sldId id="27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5033" autoAdjust="0"/>
  </p:normalViewPr>
  <p:slideViewPr>
    <p:cSldViewPr snapToGrid="0">
      <p:cViewPr varScale="1">
        <p:scale>
          <a:sx n="78" d="100"/>
          <a:sy n="78" d="100"/>
        </p:scale>
        <p:origin x="9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F69215-A49D-4733-BD5C-35359FC2A35B}" type="datetimeFigureOut">
              <a:rPr lang="en-IN" smtClean="0"/>
              <a:t>15-10-2023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AF6CC-651D-4091-9DF8-E3FD4CF870CD}" type="slidenum">
              <a:rPr lang="en-IN" smtClean="0"/>
              <a:t>‹#›</a:t>
            </a:fld>
            <a:endParaRPr lang="en-IN"/>
          </a:p>
        </p:txBody>
      </p:sp>
    </p:spTree>
    <p:extLst>
      <p:ext uri="{BB962C8B-B14F-4D97-AF65-F5344CB8AC3E}">
        <p14:creationId xmlns:p14="http://schemas.microsoft.com/office/powerpoint/2010/main" val="664001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year oelp we developed the theoretical background on ferromagnetic materials, Landau-Ginzburg theory which explains the phase transition dynamics of Ferromagnetic materials, and explored the possibility of transient Negative inductance in a square-loop FM core. This oelp project is continuation of the work of our senior </a:t>
            </a:r>
            <a:r>
              <a:rPr lang="en-US" dirty="0" err="1"/>
              <a:t>Priyyanka</a:t>
            </a:r>
            <a:r>
              <a:rPr lang="en-US" dirty="0"/>
              <a:t>, who already builds a framework which shows the existence of NI.</a:t>
            </a:r>
            <a:endParaRPr lang="en-IN" dirty="0"/>
          </a:p>
        </p:txBody>
      </p:sp>
      <p:sp>
        <p:nvSpPr>
          <p:cNvPr id="4" name="Slide Number Placeholder 3"/>
          <p:cNvSpPr>
            <a:spLocks noGrp="1"/>
          </p:cNvSpPr>
          <p:nvPr>
            <p:ph type="sldNum" sz="quarter" idx="5"/>
          </p:nvPr>
        </p:nvSpPr>
        <p:spPr/>
        <p:txBody>
          <a:bodyPr/>
          <a:lstStyle/>
          <a:p>
            <a:fld id="{022AF6CC-651D-4091-9DF8-E3FD4CF870CD}" type="slidenum">
              <a:rPr lang="en-IN" smtClean="0"/>
              <a:t>2</a:t>
            </a:fld>
            <a:endParaRPr lang="en-IN"/>
          </a:p>
        </p:txBody>
      </p:sp>
    </p:spTree>
    <p:extLst>
      <p:ext uri="{BB962C8B-B14F-4D97-AF65-F5344CB8AC3E}">
        <p14:creationId xmlns:p14="http://schemas.microsoft.com/office/powerpoint/2010/main" val="1365500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Stochastic Resonance (SR) is a counterintuitive phenomenon where adding the right amount of noise to certain systems increases the Signal to Noise Ratio(SNR) at the output. The amount of noise applied is quantified by its variance. In threshold-based systems, the effect of SR is observed because the noise directly helps the sub-threshold signal to cross the system’s threshold at regular intervals, which is reflected in the output as a signal with a frequency component the same as that of the sub-threshold signal. While in double-well potential systems, for a sub-threshold input signal, the system is essentially transparent with minimal signal distortion and almost the same amplitude of the signal.</a:t>
            </a:r>
            <a:endParaRPr lang="en-IN" dirty="0"/>
          </a:p>
        </p:txBody>
      </p:sp>
      <p:sp>
        <p:nvSpPr>
          <p:cNvPr id="4" name="Slide Number Placeholder 3"/>
          <p:cNvSpPr>
            <a:spLocks noGrp="1"/>
          </p:cNvSpPr>
          <p:nvPr>
            <p:ph type="sldNum" sz="quarter" idx="5"/>
          </p:nvPr>
        </p:nvSpPr>
        <p:spPr/>
        <p:txBody>
          <a:bodyPr/>
          <a:lstStyle/>
          <a:p>
            <a:fld id="{022AF6CC-651D-4091-9DF8-E3FD4CF870CD}" type="slidenum">
              <a:rPr lang="en-IN" smtClean="0"/>
              <a:t>6</a:t>
            </a:fld>
            <a:endParaRPr lang="en-IN"/>
          </a:p>
        </p:txBody>
      </p:sp>
    </p:spTree>
    <p:extLst>
      <p:ext uri="{BB962C8B-B14F-4D97-AF65-F5344CB8AC3E}">
        <p14:creationId xmlns:p14="http://schemas.microsoft.com/office/powerpoint/2010/main" val="3540667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White Gaussian Noise</a:t>
            </a:r>
          </a:p>
          <a:p>
            <a:r>
              <a:rPr lang="en-US" dirty="0"/>
              <a:t>(WGN) applied to the input of a double-well potential system is reflected as a random</a:t>
            </a:r>
          </a:p>
          <a:p>
            <a:r>
              <a:rPr lang="en-US" dirty="0"/>
              <a:t>walk process in the output, with the variance of its distribution increasing over time. This</a:t>
            </a:r>
          </a:p>
          <a:p>
            <a:r>
              <a:rPr lang="en-US" dirty="0"/>
              <a:t>means that, given any arbitrary amount of noise, the output will eventually cross the</a:t>
            </a:r>
          </a:p>
          <a:p>
            <a:r>
              <a:rPr lang="en-US" dirty="0"/>
              <a:t>potential barrier and switch to the other state.</a:t>
            </a:r>
            <a:endParaRPr lang="en-IN" dirty="0"/>
          </a:p>
        </p:txBody>
      </p:sp>
      <p:sp>
        <p:nvSpPr>
          <p:cNvPr id="4" name="Slide Number Placeholder 3"/>
          <p:cNvSpPr>
            <a:spLocks noGrp="1"/>
          </p:cNvSpPr>
          <p:nvPr>
            <p:ph type="sldNum" sz="quarter" idx="5"/>
          </p:nvPr>
        </p:nvSpPr>
        <p:spPr/>
        <p:txBody>
          <a:bodyPr/>
          <a:lstStyle/>
          <a:p>
            <a:fld id="{022AF6CC-651D-4091-9DF8-E3FD4CF870CD}" type="slidenum">
              <a:rPr lang="en-IN" smtClean="0"/>
              <a:t>7</a:t>
            </a:fld>
            <a:endParaRPr lang="en-IN"/>
          </a:p>
        </p:txBody>
      </p:sp>
    </p:spTree>
    <p:extLst>
      <p:ext uri="{BB962C8B-B14F-4D97-AF65-F5344CB8AC3E}">
        <p14:creationId xmlns:p14="http://schemas.microsoft.com/office/powerpoint/2010/main" val="260131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Arial" panose="020B0604020202020204" pitchFamily="34" charset="0"/>
              </a:rPr>
              <a:t>To see the transient NI effect clearly, square current waveform is used to excite the inductor. A low resistance is added to slow down the transient period. The results obtained are shown in Figure #. The S curve corresponds to the transient NI switching hysteresis. </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022AF6CC-651D-4091-9DF8-E3FD4CF870CD}" type="slidenum">
              <a:rPr lang="en-IN" smtClean="0"/>
              <a:t>12</a:t>
            </a:fld>
            <a:endParaRPr lang="en-IN"/>
          </a:p>
        </p:txBody>
      </p:sp>
    </p:spTree>
    <p:extLst>
      <p:ext uri="{BB962C8B-B14F-4D97-AF65-F5344CB8AC3E}">
        <p14:creationId xmlns:p14="http://schemas.microsoft.com/office/powerpoint/2010/main" val="267191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2AF6CC-651D-4091-9DF8-E3FD4CF870CD}" type="slidenum">
              <a:rPr lang="en-IN" smtClean="0"/>
              <a:t>17</a:t>
            </a:fld>
            <a:endParaRPr lang="en-IN"/>
          </a:p>
        </p:txBody>
      </p:sp>
    </p:spTree>
    <p:extLst>
      <p:ext uri="{BB962C8B-B14F-4D97-AF65-F5344CB8AC3E}">
        <p14:creationId xmlns:p14="http://schemas.microsoft.com/office/powerpoint/2010/main" val="19339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The PCB is not populated yet</a:t>
            </a:r>
          </a:p>
          <a:p>
            <a:endParaRPr lang="en-IN" dirty="0"/>
          </a:p>
        </p:txBody>
      </p:sp>
      <p:sp>
        <p:nvSpPr>
          <p:cNvPr id="4" name="Slide Number Placeholder 3"/>
          <p:cNvSpPr>
            <a:spLocks noGrp="1"/>
          </p:cNvSpPr>
          <p:nvPr>
            <p:ph type="sldNum" sz="quarter" idx="5"/>
          </p:nvPr>
        </p:nvSpPr>
        <p:spPr/>
        <p:txBody>
          <a:bodyPr/>
          <a:lstStyle/>
          <a:p>
            <a:fld id="{022AF6CC-651D-4091-9DF8-E3FD4CF870CD}" type="slidenum">
              <a:rPr lang="en-IN" smtClean="0"/>
              <a:t>26</a:t>
            </a:fld>
            <a:endParaRPr lang="en-IN"/>
          </a:p>
        </p:txBody>
      </p:sp>
    </p:spTree>
    <p:extLst>
      <p:ext uri="{BB962C8B-B14F-4D97-AF65-F5344CB8AC3E}">
        <p14:creationId xmlns:p14="http://schemas.microsoft.com/office/powerpoint/2010/main" val="2875544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39BB-7999-86A3-41A1-F048D26128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891C836-CE7F-64D0-043B-A4BFE3E9CF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459819-0870-5F05-08C7-A077D9CF70DB}"/>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5" name="Footer Placeholder 4">
            <a:extLst>
              <a:ext uri="{FF2B5EF4-FFF2-40B4-BE49-F238E27FC236}">
                <a16:creationId xmlns:a16="http://schemas.microsoft.com/office/drawing/2014/main" id="{2DEA2079-1004-31D4-21FF-DBE1D58B16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4BC379-3484-461D-88E5-DEC35E0B60F7}"/>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1085684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D3AD-E181-7079-1E75-21E20D971A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0B51AB-E0E4-5AFF-55E0-8234F2EA4A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3880AF-9DDB-73D0-BA65-AFE90598C5B6}"/>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5" name="Footer Placeholder 4">
            <a:extLst>
              <a:ext uri="{FF2B5EF4-FFF2-40B4-BE49-F238E27FC236}">
                <a16:creationId xmlns:a16="http://schemas.microsoft.com/office/drawing/2014/main" id="{83EE537C-98AE-A91A-C381-68DA834CDF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BA19CA-CC68-2914-3D97-10F21F95B9E7}"/>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2819869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C7E2D9-0389-E0E7-5BDE-790B9917F2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3F62C4-16F5-8414-DA45-310D24F040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3F2D77-ED56-BBA8-F7C3-CA737082C0AA}"/>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5" name="Footer Placeholder 4">
            <a:extLst>
              <a:ext uri="{FF2B5EF4-FFF2-40B4-BE49-F238E27FC236}">
                <a16:creationId xmlns:a16="http://schemas.microsoft.com/office/drawing/2014/main" id="{5FB3DDE2-4294-B192-8158-824677DAEF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8F6891-B8E5-FCF9-5BBF-7D334D172C0F}"/>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26937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A049-C2B6-B7DC-1780-A08D286A95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C8F898-D6CB-480E-1D3B-0F1D2E9E8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7414D7-E2BE-804F-A577-2646233456C0}"/>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5" name="Footer Placeholder 4">
            <a:extLst>
              <a:ext uri="{FF2B5EF4-FFF2-40B4-BE49-F238E27FC236}">
                <a16:creationId xmlns:a16="http://schemas.microsoft.com/office/drawing/2014/main" id="{CF2AEFC1-B266-3CC7-B29A-79D59961D8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2FBD12-89D7-1352-B0ED-B17549290E42}"/>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315871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0564-71FF-9DF6-6237-7B99898BDC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F48FBE-679E-A92F-9A00-9281694FC6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79A5FD-BE2D-0221-9537-D126B1B0F0A9}"/>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5" name="Footer Placeholder 4">
            <a:extLst>
              <a:ext uri="{FF2B5EF4-FFF2-40B4-BE49-F238E27FC236}">
                <a16:creationId xmlns:a16="http://schemas.microsoft.com/office/drawing/2014/main" id="{F8E91765-6201-5D6A-5AD2-1ED72CBF57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8BE5EF-1EF1-1705-8E4F-5C0D9D1BBCDC}"/>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3541976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F7F41-A4CF-A48E-DF16-D26A5868E5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E850C6-C6E8-EE1D-CEE8-6A604F69BC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4A5AA2-50A6-50EC-AEBE-996A3AD52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C09DB03-CE6F-C247-D174-E9DBDA866738}"/>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6" name="Footer Placeholder 5">
            <a:extLst>
              <a:ext uri="{FF2B5EF4-FFF2-40B4-BE49-F238E27FC236}">
                <a16:creationId xmlns:a16="http://schemas.microsoft.com/office/drawing/2014/main" id="{7913C425-9AF3-2AEB-2837-9E961A0CE5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609364-5C29-3C7C-237C-8A580FA24B58}"/>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404646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43A0-5547-8534-376B-BF7675D57A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C5F510-13D3-CFA6-52BC-95E266736E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2192B9-F803-BEA8-A7D4-8B9C432699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93C9C1-2F0F-5BA6-F213-61C5998CD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A404C4-E0EA-20C4-94FE-96584F7BD0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2C998C-CE11-E372-9D6F-7EEBF3B0E2C5}"/>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8" name="Footer Placeholder 7">
            <a:extLst>
              <a:ext uri="{FF2B5EF4-FFF2-40B4-BE49-F238E27FC236}">
                <a16:creationId xmlns:a16="http://schemas.microsoft.com/office/drawing/2014/main" id="{B91D91DB-BB9C-1C4D-CCAA-B2718ED356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E39036-EFBE-D352-EB16-875ACC5698C6}"/>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3617216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B1C3-DC05-A220-8CD4-00849E33C0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0B90308-11C8-D766-ADF6-8695CAF7CCD3}"/>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4" name="Footer Placeholder 3">
            <a:extLst>
              <a:ext uri="{FF2B5EF4-FFF2-40B4-BE49-F238E27FC236}">
                <a16:creationId xmlns:a16="http://schemas.microsoft.com/office/drawing/2014/main" id="{9F49CD81-90D9-04D4-B5AD-C444D068FE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AB167B-6EF5-D858-3ECF-845560F11425}"/>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37528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EF8BFF-4D41-FBDD-4168-5EFF5B42FF22}"/>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3" name="Footer Placeholder 2">
            <a:extLst>
              <a:ext uri="{FF2B5EF4-FFF2-40B4-BE49-F238E27FC236}">
                <a16:creationId xmlns:a16="http://schemas.microsoft.com/office/drawing/2014/main" id="{84FB7100-0567-27EF-8A72-16BE2A74A7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CB884A-49DC-0865-A8EC-53894445671A}"/>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380361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0457-B233-7F29-62FD-65CD8D0F6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4D501CD-D605-D813-F06A-FFC2036A5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87268FC-3193-1EF1-10B3-E00C788DE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250DF-C95E-F1B8-B858-CF4E89742F4D}"/>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6" name="Footer Placeholder 5">
            <a:extLst>
              <a:ext uri="{FF2B5EF4-FFF2-40B4-BE49-F238E27FC236}">
                <a16:creationId xmlns:a16="http://schemas.microsoft.com/office/drawing/2014/main" id="{BC675BBE-EA05-46EA-9269-F7B5EFBBE2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E8BD35-B80E-A501-15F3-1E87F1FA2CB7}"/>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1864668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8C9C-957B-3F3B-77D6-B081C95EF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356957-2EA0-6832-9072-32AF20E784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28F2BC-02FC-71E6-025A-1089926B0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DAA71-5D6A-C729-48B0-CD9B49C08CA8}"/>
              </a:ext>
            </a:extLst>
          </p:cNvPr>
          <p:cNvSpPr>
            <a:spLocks noGrp="1"/>
          </p:cNvSpPr>
          <p:nvPr>
            <p:ph type="dt" sz="half" idx="10"/>
          </p:nvPr>
        </p:nvSpPr>
        <p:spPr/>
        <p:txBody>
          <a:bodyPr/>
          <a:lstStyle/>
          <a:p>
            <a:fld id="{464B889C-86F6-4C4B-96EB-3C279C096DBC}" type="datetimeFigureOut">
              <a:rPr lang="en-IN" smtClean="0"/>
              <a:t>15-10-2023</a:t>
            </a:fld>
            <a:endParaRPr lang="en-IN"/>
          </a:p>
        </p:txBody>
      </p:sp>
      <p:sp>
        <p:nvSpPr>
          <p:cNvPr id="6" name="Footer Placeholder 5">
            <a:extLst>
              <a:ext uri="{FF2B5EF4-FFF2-40B4-BE49-F238E27FC236}">
                <a16:creationId xmlns:a16="http://schemas.microsoft.com/office/drawing/2014/main" id="{FE822AB2-5815-0C69-347F-33E79DAF4F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A2467B-4F7D-3354-0171-4883D689A3A6}"/>
              </a:ext>
            </a:extLst>
          </p:cNvPr>
          <p:cNvSpPr>
            <a:spLocks noGrp="1"/>
          </p:cNvSpPr>
          <p:nvPr>
            <p:ph type="sldNum" sz="quarter" idx="12"/>
          </p:nvPr>
        </p:nvSpPr>
        <p:spPr/>
        <p:txBody>
          <a:bodyPr/>
          <a:lstStyle/>
          <a:p>
            <a:fld id="{3F8D4598-A360-4F9B-AA8A-5171F53FAD68}" type="slidenum">
              <a:rPr lang="en-IN" smtClean="0"/>
              <a:t>‹#›</a:t>
            </a:fld>
            <a:endParaRPr lang="en-IN"/>
          </a:p>
        </p:txBody>
      </p:sp>
    </p:spTree>
    <p:extLst>
      <p:ext uri="{BB962C8B-B14F-4D97-AF65-F5344CB8AC3E}">
        <p14:creationId xmlns:p14="http://schemas.microsoft.com/office/powerpoint/2010/main" val="12254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4703A1-7954-BE69-6311-940D47121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654BA7-3150-73C1-2F5D-518BC1F0A6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692FDD-190C-2858-7C14-58A91EA684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B889C-86F6-4C4B-96EB-3C279C096DBC}" type="datetimeFigureOut">
              <a:rPr lang="en-IN" smtClean="0"/>
              <a:t>15-10-2023</a:t>
            </a:fld>
            <a:endParaRPr lang="en-IN"/>
          </a:p>
        </p:txBody>
      </p:sp>
      <p:sp>
        <p:nvSpPr>
          <p:cNvPr id="5" name="Footer Placeholder 4">
            <a:extLst>
              <a:ext uri="{FF2B5EF4-FFF2-40B4-BE49-F238E27FC236}">
                <a16:creationId xmlns:a16="http://schemas.microsoft.com/office/drawing/2014/main" id="{74255F56-A2E6-6DF3-297B-6CC72920C4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C6F560-FCE2-F176-0D92-6501C8751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D4598-A360-4F9B-AA8A-5171F53FAD68}" type="slidenum">
              <a:rPr lang="en-IN" smtClean="0"/>
              <a:t>‹#›</a:t>
            </a:fld>
            <a:endParaRPr lang="en-IN"/>
          </a:p>
        </p:txBody>
      </p:sp>
    </p:spTree>
    <p:extLst>
      <p:ext uri="{BB962C8B-B14F-4D97-AF65-F5344CB8AC3E}">
        <p14:creationId xmlns:p14="http://schemas.microsoft.com/office/powerpoint/2010/main" val="3214994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0.gif"/><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g"/><Relationship Id="rId13" Type="http://schemas.openxmlformats.org/officeDocument/2006/relationships/image" Target="../media/image46.jpg"/><Relationship Id="rId3" Type="http://schemas.openxmlformats.org/officeDocument/2006/relationships/image" Target="../media/image36.jpg"/><Relationship Id="rId7" Type="http://schemas.openxmlformats.org/officeDocument/2006/relationships/image" Target="../media/image40.jpg"/><Relationship Id="rId12" Type="http://schemas.openxmlformats.org/officeDocument/2006/relationships/image" Target="../media/image4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jpg"/><Relationship Id="rId11" Type="http://schemas.openxmlformats.org/officeDocument/2006/relationships/image" Target="../media/image44.jpg"/><Relationship Id="rId5" Type="http://schemas.openxmlformats.org/officeDocument/2006/relationships/image" Target="../media/image38.jpg"/><Relationship Id="rId10" Type="http://schemas.openxmlformats.org/officeDocument/2006/relationships/image" Target="../media/image43.jpg"/><Relationship Id="rId4" Type="http://schemas.openxmlformats.org/officeDocument/2006/relationships/image" Target="../media/image37.jpg"/><Relationship Id="rId9" Type="http://schemas.openxmlformats.org/officeDocument/2006/relationships/image" Target="../media/image42.jpg"/><Relationship Id="rId14" Type="http://schemas.openxmlformats.org/officeDocument/2006/relationships/image" Target="../media/image47.jpg"/></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s://www.youtube.com/watch?v=jIaxc1RfNM0&amp;t=538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38/s41586-018-0854-z"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researchgate.net/publication/245537925_Modelling_Non-Invasive_Brain_Stimulation_in_Cognitive_Neuroscience/figures?lo=1" TargetMode="External"/><Relationship Id="rId5" Type="http://schemas.openxmlformats.org/officeDocument/2006/relationships/hyperlink" Target="https://demonstrations.wolfram.com/StochasticResonance/"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8.png"/><Relationship Id="rId7" Type="http://schemas.openxmlformats.org/officeDocument/2006/relationships/image" Target="../media/image7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10.png"/><Relationship Id="rId10" Type="http://schemas.openxmlformats.org/officeDocument/2006/relationships/image" Target="../media/image77.png"/><Relationship Id="rId4" Type="http://schemas.openxmlformats.org/officeDocument/2006/relationships/image" Target="../media/image9.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CBBE-2F90-5793-BF6D-58BD87DB35DC}"/>
              </a:ext>
            </a:extLst>
          </p:cNvPr>
          <p:cNvSpPr>
            <a:spLocks noGrp="1"/>
          </p:cNvSpPr>
          <p:nvPr>
            <p:ph type="ctrTitle"/>
          </p:nvPr>
        </p:nvSpPr>
        <p:spPr>
          <a:xfrm>
            <a:off x="1670180" y="3093098"/>
            <a:ext cx="9144000" cy="671804"/>
          </a:xfrm>
        </p:spPr>
        <p:txBody>
          <a:bodyPr>
            <a:normAutofit/>
          </a:bodyPr>
          <a:lstStyle/>
          <a:p>
            <a:r>
              <a:rPr lang="en-IN" sz="4000" dirty="0">
                <a:solidFill>
                  <a:schemeClr val="bg2">
                    <a:lumMod val="50000"/>
                  </a:schemeClr>
                </a:solidFill>
                <a:latin typeface="Times New Roman" panose="02020603050405020304" pitchFamily="18" charset="0"/>
                <a:cs typeface="Times New Roman" panose="02020603050405020304" pitchFamily="18" charset="0"/>
              </a:rPr>
              <a:t>Midterm Presentation</a:t>
            </a:r>
          </a:p>
        </p:txBody>
      </p:sp>
      <p:sp>
        <p:nvSpPr>
          <p:cNvPr id="3" name="Subtitle 2">
            <a:extLst>
              <a:ext uri="{FF2B5EF4-FFF2-40B4-BE49-F238E27FC236}">
                <a16:creationId xmlns:a16="http://schemas.microsoft.com/office/drawing/2014/main" id="{CB67B29A-B22E-8119-D58B-5E48B598A05A}"/>
              </a:ext>
            </a:extLst>
          </p:cNvPr>
          <p:cNvSpPr>
            <a:spLocks noGrp="1"/>
          </p:cNvSpPr>
          <p:nvPr>
            <p:ph type="subTitle" idx="1"/>
          </p:nvPr>
        </p:nvSpPr>
        <p:spPr>
          <a:xfrm>
            <a:off x="3222172" y="4145125"/>
            <a:ext cx="5747656" cy="2137653"/>
          </a:xfrm>
        </p:spPr>
        <p:txBody>
          <a:bodyPr>
            <a:normAutofit fontScale="70000" lnSpcReduction="20000"/>
          </a:bodyPr>
          <a:lstStyle/>
          <a:p>
            <a:r>
              <a:rPr lang="en-IN" b="1" dirty="0">
                <a:latin typeface="Times New Roman" panose="02020603050405020304" pitchFamily="18" charset="0"/>
                <a:cs typeface="Times New Roman" panose="02020603050405020304" pitchFamily="18" charset="0"/>
              </a:rPr>
              <a:t>Manikantan R S</a:t>
            </a:r>
          </a:p>
          <a:p>
            <a:r>
              <a:rPr lang="en-IN" dirty="0">
                <a:solidFill>
                  <a:schemeClr val="accent1">
                    <a:lumMod val="75000"/>
                  </a:schemeClr>
                </a:solidFill>
                <a:latin typeface="Times New Roman" panose="02020603050405020304" pitchFamily="18" charset="0"/>
                <a:cs typeface="Times New Roman" panose="02020603050405020304" pitchFamily="18" charset="0"/>
              </a:rPr>
              <a:t>(122101046)</a:t>
            </a:r>
          </a:p>
          <a:p>
            <a:r>
              <a:rPr lang="en-IN" b="1" dirty="0">
                <a:latin typeface="Times New Roman" panose="02020603050405020304" pitchFamily="18" charset="0"/>
                <a:cs typeface="Times New Roman" panose="02020603050405020304" pitchFamily="18" charset="0"/>
              </a:rPr>
              <a:t>Kevin R Jacob</a:t>
            </a:r>
          </a:p>
          <a:p>
            <a:r>
              <a:rPr lang="en-IN" dirty="0">
                <a:solidFill>
                  <a:schemeClr val="accent1">
                    <a:lumMod val="75000"/>
                  </a:schemeClr>
                </a:solidFill>
                <a:latin typeface="Times New Roman" panose="02020603050405020304" pitchFamily="18" charset="0"/>
                <a:cs typeface="Times New Roman" panose="02020603050405020304" pitchFamily="18" charset="0"/>
              </a:rPr>
              <a:t>(122101018)</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Under the guidance of</a:t>
            </a:r>
          </a:p>
          <a:p>
            <a:r>
              <a:rPr lang="en-IN" b="1" dirty="0">
                <a:latin typeface="Times New Roman" panose="02020603050405020304" pitchFamily="18" charset="0"/>
                <a:cs typeface="Times New Roman" panose="02020603050405020304" pitchFamily="18" charset="0"/>
              </a:rPr>
              <a:t>Dr. Arvind Ajoy</a:t>
            </a:r>
          </a:p>
        </p:txBody>
      </p:sp>
      <p:sp>
        <p:nvSpPr>
          <p:cNvPr id="4" name="Title 1">
            <a:extLst>
              <a:ext uri="{FF2B5EF4-FFF2-40B4-BE49-F238E27FC236}">
                <a16:creationId xmlns:a16="http://schemas.microsoft.com/office/drawing/2014/main" id="{72B75B9E-279F-EA01-BAFF-898FEFE807D5}"/>
              </a:ext>
            </a:extLst>
          </p:cNvPr>
          <p:cNvSpPr txBox="1">
            <a:spLocks/>
          </p:cNvSpPr>
          <p:nvPr/>
        </p:nvSpPr>
        <p:spPr>
          <a:xfrm>
            <a:off x="1125893" y="811762"/>
            <a:ext cx="10500049" cy="19011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5400" kern="150" dirty="0">
                <a:effectLst/>
                <a:latin typeface="Times New Roman" panose="02020603050405020304" pitchFamily="18" charset="0"/>
                <a:ea typeface="Noto Serif CJK SC"/>
                <a:cs typeface="FreeSans"/>
              </a:rPr>
              <a:t>Stochastic Resonance and Negative Inductance in Square-loop FM Core</a:t>
            </a:r>
            <a:endParaRPr lang="en-IN" sz="5400" kern="150" dirty="0">
              <a:effectLst/>
              <a:latin typeface="Liberation Serif"/>
              <a:ea typeface="Noto Serif CJK SC"/>
              <a:cs typeface="FreeSans"/>
            </a:endParaRPr>
          </a:p>
        </p:txBody>
      </p:sp>
    </p:spTree>
    <p:extLst>
      <p:ext uri="{BB962C8B-B14F-4D97-AF65-F5344CB8AC3E}">
        <p14:creationId xmlns:p14="http://schemas.microsoft.com/office/powerpoint/2010/main" val="229473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2428-369F-3B61-816A-6342E3E3E04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Ferromagnetic Toroid - the “CORE” of this Project</a:t>
            </a:r>
          </a:p>
        </p:txBody>
      </p:sp>
      <p:sp>
        <p:nvSpPr>
          <p:cNvPr id="7" name="Content Placeholder 6">
            <a:extLst>
              <a:ext uri="{FF2B5EF4-FFF2-40B4-BE49-F238E27FC236}">
                <a16:creationId xmlns:a16="http://schemas.microsoft.com/office/drawing/2014/main" id="{5EA4C73A-BE78-6771-E671-E0E377847093}"/>
              </a:ext>
            </a:extLst>
          </p:cNvPr>
          <p:cNvSpPr>
            <a:spLocks noGrp="1"/>
          </p:cNvSpPr>
          <p:nvPr>
            <p:ph idx="1"/>
          </p:nvPr>
        </p:nvSpPr>
        <p:spPr/>
        <p:txBody>
          <a:bodyPr/>
          <a:lstStyle/>
          <a:p>
            <a:pPr algn="ctr"/>
            <a:r>
              <a:rPr lang="en-IN" dirty="0">
                <a:latin typeface="Times New Roman" panose="02020603050405020304" pitchFamily="18" charset="0"/>
                <a:cs typeface="Times New Roman" panose="02020603050405020304" pitchFamily="18" charset="0"/>
              </a:rPr>
              <a:t>The core has this characteristic square loop hysteresis which is critical for observing NI and SR </a:t>
            </a:r>
          </a:p>
        </p:txBody>
      </p:sp>
      <p:pic>
        <p:nvPicPr>
          <p:cNvPr id="3" name="Picture 2">
            <a:extLst>
              <a:ext uri="{FF2B5EF4-FFF2-40B4-BE49-F238E27FC236}">
                <a16:creationId xmlns:a16="http://schemas.microsoft.com/office/drawing/2014/main" id="{28C57FCA-3AFA-1FB0-D87B-2EE129D967D3}"/>
              </a:ext>
            </a:extLst>
          </p:cNvPr>
          <p:cNvPicPr>
            <a:picLocks noChangeAspect="1"/>
          </p:cNvPicPr>
          <p:nvPr/>
        </p:nvPicPr>
        <p:blipFill>
          <a:blip r:embed="rId2"/>
          <a:stretch>
            <a:fillRect/>
          </a:stretch>
        </p:blipFill>
        <p:spPr>
          <a:xfrm>
            <a:off x="3292683" y="2914705"/>
            <a:ext cx="5054567" cy="3821375"/>
          </a:xfrm>
          <a:prstGeom prst="rect">
            <a:avLst/>
          </a:prstGeom>
        </p:spPr>
      </p:pic>
    </p:spTree>
    <p:extLst>
      <p:ext uri="{BB962C8B-B14F-4D97-AF65-F5344CB8AC3E}">
        <p14:creationId xmlns:p14="http://schemas.microsoft.com/office/powerpoint/2010/main" val="208274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9B1-79E6-E270-23E5-BD086BE47B0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Landau Theory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E2C87FC-B255-32FF-B97D-89D411FEBC20}"/>
                  </a:ext>
                </a:extLst>
              </p:cNvPr>
              <p:cNvSpPr txBox="1"/>
              <p:nvPr/>
            </p:nvSpPr>
            <p:spPr>
              <a:xfrm>
                <a:off x="320108" y="2111022"/>
                <a:ext cx="6251143" cy="2468368"/>
              </a:xfrm>
              <a:prstGeom prst="rect">
                <a:avLst/>
              </a:prstGeom>
              <a:noFill/>
            </p:spPr>
            <p:txBody>
              <a:bodyPr wrap="square" rtlCol="0">
                <a:spAutoFit/>
              </a:bodyPr>
              <a:lstStyle/>
              <a:p>
                <a:pPr marL="342900" indent="-342900" algn="ctr">
                  <a:lnSpc>
                    <a:spcPct val="20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FM energy landscape proposed by Landau</a:t>
                </a:r>
              </a:p>
              <a:p>
                <a:pPr algn="ctr">
                  <a:lnSpc>
                    <a:spcPct val="200000"/>
                  </a:lnSpc>
                </a:pPr>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𝛼</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𝜙</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𝛽</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𝜙</m:t>
                          </m:r>
                        </m:e>
                        <m:sup>
                          <m:r>
                            <a:rPr lang="en-US" sz="2000" b="0" i="1" smtClean="0">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𝜙</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𝐿</m:t>
                          </m:r>
                        </m:sub>
                      </m:sSub>
                    </m:oMath>
                  </m:oMathPara>
                </a14:m>
                <a:endParaRPr lang="en-IN" sz="2000" dirty="0"/>
              </a:p>
              <a:p>
                <a:pPr algn="ctr">
                  <a:lnSpc>
                    <a:spcPct val="200000"/>
                  </a:lnSpc>
                </a:pPr>
                <a:endParaRPr lang="en-IN" sz="2000" dirty="0"/>
              </a:p>
              <a:p>
                <a:pPr marL="342900" indent="-342900" algn="ctr">
                  <a:lnSpc>
                    <a:spcPct val="200000"/>
                  </a:lnSpc>
                  <a:buFont typeface="Arial" panose="020B0604020202020204" pitchFamily="34" charset="0"/>
                  <a:buChar char="•"/>
                </a:pPr>
                <a:endParaRPr lang="en-IN" sz="2000" dirty="0"/>
              </a:p>
            </p:txBody>
          </p:sp>
        </mc:Choice>
        <mc:Fallback>
          <p:sp>
            <p:nvSpPr>
              <p:cNvPr id="3" name="TextBox 2">
                <a:extLst>
                  <a:ext uri="{FF2B5EF4-FFF2-40B4-BE49-F238E27FC236}">
                    <a16:creationId xmlns:a16="http://schemas.microsoft.com/office/drawing/2014/main" id="{0E2C87FC-B255-32FF-B97D-89D411FEBC20}"/>
                  </a:ext>
                </a:extLst>
              </p:cNvPr>
              <p:cNvSpPr txBox="1">
                <a:spLocks noRot="1" noChangeAspect="1" noMove="1" noResize="1" noEditPoints="1" noAdjustHandles="1" noChangeArrowheads="1" noChangeShapeType="1" noTextEdit="1"/>
              </p:cNvSpPr>
              <p:nvPr/>
            </p:nvSpPr>
            <p:spPr>
              <a:xfrm>
                <a:off x="320108" y="2111022"/>
                <a:ext cx="6251143" cy="2468368"/>
              </a:xfrm>
              <a:prstGeom prst="rect">
                <a:avLst/>
              </a:prstGeom>
              <a:blipFill>
                <a:blip r:embed="rId2"/>
                <a:stretch>
                  <a:fillRect/>
                </a:stretch>
              </a:blipFill>
            </p:spPr>
            <p:txBody>
              <a:bodyPr/>
              <a:lstStyle/>
              <a:p>
                <a:r>
                  <a:rPr lang="en-IN">
                    <a:noFill/>
                  </a:rPr>
                  <a:t> </a:t>
                </a:r>
              </a:p>
            </p:txBody>
          </p:sp>
        </mc:Fallback>
      </mc:AlternateContent>
      <p:sp>
        <p:nvSpPr>
          <p:cNvPr id="6" name="Rectangle 5">
            <a:extLst>
              <a:ext uri="{FF2B5EF4-FFF2-40B4-BE49-F238E27FC236}">
                <a16:creationId xmlns:a16="http://schemas.microsoft.com/office/drawing/2014/main" id="{DD76E20E-2847-0BFE-97BB-6E1CA4D43FED}"/>
              </a:ext>
            </a:extLst>
          </p:cNvPr>
          <p:cNvSpPr>
            <a:spLocks noChangeArrowheads="1"/>
          </p:cNvSpPr>
          <p:nvPr/>
        </p:nvSpPr>
        <p:spPr bwMode="auto">
          <a:xfrm>
            <a:off x="5678312" y="21110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7" name="Group 6">
            <a:extLst>
              <a:ext uri="{FF2B5EF4-FFF2-40B4-BE49-F238E27FC236}">
                <a16:creationId xmlns:a16="http://schemas.microsoft.com/office/drawing/2014/main" id="{394588FB-D7CD-D53B-FDCB-3C5BEB1C34E2}"/>
              </a:ext>
            </a:extLst>
          </p:cNvPr>
          <p:cNvGrpSpPr>
            <a:grpSpLocks/>
          </p:cNvGrpSpPr>
          <p:nvPr/>
        </p:nvGrpSpPr>
        <p:grpSpPr bwMode="auto">
          <a:xfrm>
            <a:off x="1790906" y="3849215"/>
            <a:ext cx="9352346" cy="2301018"/>
            <a:chOff x="1442" y="808"/>
            <a:chExt cx="5769" cy="1153"/>
          </a:xfrm>
        </p:grpSpPr>
        <p:pic>
          <p:nvPicPr>
            <p:cNvPr id="8" name="Picture 7">
              <a:extLst>
                <a:ext uri="{FF2B5EF4-FFF2-40B4-BE49-F238E27FC236}">
                  <a16:creationId xmlns:a16="http://schemas.microsoft.com/office/drawing/2014/main" id="{3D99646A-1786-5B03-F638-26818A6A51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9675" t="8177" r="50294" b="17673"/>
            <a:stretch>
              <a:fillRect/>
            </a:stretch>
          </p:blipFill>
          <p:spPr bwMode="auto">
            <a:xfrm>
              <a:off x="3406" y="808"/>
              <a:ext cx="1768" cy="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606C266F-E76C-8DA8-623B-6C650F8E78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409" t="8177" r="74811" b="17606"/>
            <a:stretch>
              <a:fillRect/>
            </a:stretch>
          </p:blipFill>
          <p:spPr bwMode="auto">
            <a:xfrm>
              <a:off x="1442" y="822"/>
              <a:ext cx="1746"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3229EE39-CB32-5BC1-A44A-554115B73E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54079" t="8374" r="25891" b="16890"/>
            <a:stretch>
              <a:fillRect/>
            </a:stretch>
          </p:blipFill>
          <p:spPr bwMode="auto">
            <a:xfrm>
              <a:off x="5443" y="814"/>
              <a:ext cx="1768" cy="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0DF8E24-D48A-4E3D-3684-B064F4F5A01E}"/>
                  </a:ext>
                </a:extLst>
              </p:cNvPr>
              <p:cNvSpPr txBox="1"/>
              <p:nvPr/>
            </p:nvSpPr>
            <p:spPr>
              <a:xfrm>
                <a:off x="6717338" y="2196961"/>
                <a:ext cx="5099642" cy="1430520"/>
              </a:xfrm>
              <a:prstGeom prst="rect">
                <a:avLst/>
              </a:prstGeom>
              <a:noFill/>
            </p:spPr>
            <p:txBody>
              <a:bodyPr wrap="square">
                <a:spAutoFit/>
              </a:bodyPr>
              <a:lstStyle/>
              <a:p>
                <a:pPr marL="342900" indent="-342900" algn="ctr">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Time dependent Landau-Ginzburg equation</a:t>
                </a:r>
                <a:endParaRPr lang="en-IN" sz="2000" dirty="0"/>
              </a:p>
              <a:p>
                <a:pPr algn="ctr">
                  <a:lnSpc>
                    <a:spcPct val="150000"/>
                  </a:lnSpc>
                </a:pPr>
                <a14:m>
                  <m:oMathPara xmlns:m="http://schemas.openxmlformats.org/officeDocument/2006/math">
                    <m:oMathParaPr>
                      <m:jc m:val="centerGroup"/>
                    </m:oMathParaPr>
                    <m:oMath xmlns:m="http://schemas.openxmlformats.org/officeDocument/2006/math">
                      <m:r>
                        <a:rPr lang="en-IN" sz="2000" i="1" smtClean="0">
                          <a:latin typeface="Cambria Math" panose="02040503050406030204" pitchFamily="18" charset="0"/>
                          <a:ea typeface="Cambria Math" panose="02040503050406030204" pitchFamily="18" charset="0"/>
                        </a:rPr>
                        <m:t>𝜌</m:t>
                      </m:r>
                      <m:f>
                        <m:fPr>
                          <m:ctrlPr>
                            <a:rPr lang="en-IN"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𝜙</m:t>
                          </m:r>
                        </m:num>
                        <m:den>
                          <m:r>
                            <a:rPr lang="en-US" sz="2000" b="0" i="1" smtClean="0">
                              <a:latin typeface="Cambria Math" panose="02040503050406030204" pitchFamily="18" charset="0"/>
                              <a:ea typeface="Cambria Math" panose="02040503050406030204" pitchFamily="18" charset="0"/>
                            </a:rPr>
                            <m:t>𝑑𝑡</m:t>
                          </m:r>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𝑑𝑈</m:t>
                          </m:r>
                        </m:num>
                        <m:den>
                          <m:r>
                            <a:rPr lang="en-US" sz="2000" b="0" i="1" smtClean="0">
                              <a:latin typeface="Cambria Math" panose="02040503050406030204" pitchFamily="18" charset="0"/>
                              <a:ea typeface="Cambria Math" panose="02040503050406030204" pitchFamily="18" charset="0"/>
                            </a:rPr>
                            <m:t>𝑑𝑡</m:t>
                          </m:r>
                        </m:den>
                      </m:f>
                    </m:oMath>
                  </m:oMathPara>
                </a14:m>
                <a:endParaRPr lang="en-IN" sz="2000" dirty="0"/>
              </a:p>
            </p:txBody>
          </p:sp>
        </mc:Choice>
        <mc:Fallback>
          <p:sp>
            <p:nvSpPr>
              <p:cNvPr id="15" name="TextBox 14">
                <a:extLst>
                  <a:ext uri="{FF2B5EF4-FFF2-40B4-BE49-F238E27FC236}">
                    <a16:creationId xmlns:a16="http://schemas.microsoft.com/office/drawing/2014/main" id="{A0DF8E24-D48A-4E3D-3684-B064F4F5A01E}"/>
                  </a:ext>
                </a:extLst>
              </p:cNvPr>
              <p:cNvSpPr txBox="1">
                <a:spLocks noRot="1" noChangeAspect="1" noMove="1" noResize="1" noEditPoints="1" noAdjustHandles="1" noChangeArrowheads="1" noChangeShapeType="1" noTextEdit="1"/>
              </p:cNvSpPr>
              <p:nvPr/>
            </p:nvSpPr>
            <p:spPr>
              <a:xfrm>
                <a:off x="6717338" y="2196961"/>
                <a:ext cx="5099642" cy="1430520"/>
              </a:xfrm>
              <a:prstGeom prst="rect">
                <a:avLst/>
              </a:prstGeom>
              <a:blipFill>
                <a:blip r:embed="rId6"/>
                <a:stretch>
                  <a:fillRect/>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D2DEA976-8435-880D-FAD9-FFF2368ECA1A}"/>
              </a:ext>
            </a:extLst>
          </p:cNvPr>
          <p:cNvSpPr txBox="1"/>
          <p:nvPr/>
        </p:nvSpPr>
        <p:spPr>
          <a:xfrm>
            <a:off x="1940080" y="6018866"/>
            <a:ext cx="8935654" cy="600164"/>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100" i="0" u="none" strike="noStrike" cap="none" normalizeH="0" baseline="0" dirty="0">
                <a:ln>
                  <a:noFill/>
                </a:ln>
                <a:solidFill>
                  <a:schemeClr val="tx1"/>
                </a:solidFill>
                <a:effectLst/>
                <a:latin typeface="Arial" panose="020B0604020202020204" pitchFamily="34" charset="0"/>
              </a:rPr>
            </a:br>
            <a:endParaRPr kumimoji="0" lang="en-US" altLang="en-US" sz="11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Double well energy landscape of single domain ferromagnet, the change illustrates the polarization switching on applied external magnetic field</a:t>
            </a:r>
            <a:endParaRPr kumimoji="0" lang="en-US" altLang="en-US" sz="11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9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9B1-79E6-E270-23E5-BD086BE47B0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Landau Theory</a:t>
            </a:r>
          </a:p>
        </p:txBody>
      </p:sp>
      <p:pic>
        <p:nvPicPr>
          <p:cNvPr id="9" name="Content Placeholder 8">
            <a:extLst>
              <a:ext uri="{FF2B5EF4-FFF2-40B4-BE49-F238E27FC236}">
                <a16:creationId xmlns:a16="http://schemas.microsoft.com/office/drawing/2014/main" id="{437CFD5E-F7CB-9513-2159-4A49E016CD4B}"/>
              </a:ext>
            </a:extLst>
          </p:cNvPr>
          <p:cNvPicPr>
            <a:picLocks noGrp="1" noChangeAspect="1"/>
          </p:cNvPicPr>
          <p:nvPr>
            <p:ph idx="1"/>
          </p:nvPr>
        </p:nvPicPr>
        <p:blipFill>
          <a:blip r:embed="rId3"/>
          <a:stretch>
            <a:fillRect/>
          </a:stretch>
        </p:blipFill>
        <p:spPr>
          <a:xfrm>
            <a:off x="6097931" y="1690688"/>
            <a:ext cx="5633495" cy="4201088"/>
          </a:xfrm>
        </p:spPr>
      </p:pic>
      <p:pic>
        <p:nvPicPr>
          <p:cNvPr id="11" name="Picture 10">
            <a:extLst>
              <a:ext uri="{FF2B5EF4-FFF2-40B4-BE49-F238E27FC236}">
                <a16:creationId xmlns:a16="http://schemas.microsoft.com/office/drawing/2014/main" id="{83FAF654-77FC-786E-0E47-D2418DD86F7C}"/>
              </a:ext>
            </a:extLst>
          </p:cNvPr>
          <p:cNvPicPr>
            <a:picLocks noChangeAspect="1"/>
          </p:cNvPicPr>
          <p:nvPr/>
        </p:nvPicPr>
        <p:blipFill>
          <a:blip r:embed="rId4"/>
          <a:stretch>
            <a:fillRect/>
          </a:stretch>
        </p:blipFill>
        <p:spPr>
          <a:xfrm>
            <a:off x="855417" y="1977843"/>
            <a:ext cx="5094452" cy="3913933"/>
          </a:xfrm>
          <a:prstGeom prst="rect">
            <a:avLst/>
          </a:prstGeom>
        </p:spPr>
      </p:pic>
      <p:sp>
        <p:nvSpPr>
          <p:cNvPr id="5" name="TextBox 4">
            <a:extLst>
              <a:ext uri="{FF2B5EF4-FFF2-40B4-BE49-F238E27FC236}">
                <a16:creationId xmlns:a16="http://schemas.microsoft.com/office/drawing/2014/main" id="{6AC63228-C20A-2295-BE9E-66F8D405DC4E}"/>
              </a:ext>
            </a:extLst>
          </p:cNvPr>
          <p:cNvSpPr txBox="1"/>
          <p:nvPr/>
        </p:nvSpPr>
        <p:spPr>
          <a:xfrm>
            <a:off x="481651" y="5639115"/>
            <a:ext cx="6094070"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800" i="0" u="none" strike="noStrike" cap="none" normalizeH="0" baseline="0" dirty="0">
                <a:ln>
                  <a:noFill/>
                </a:ln>
                <a:solidFill>
                  <a:schemeClr val="tx1"/>
                </a:solidFill>
                <a:effectLst/>
                <a:latin typeface="Arial" panose="020B0604020202020204" pitchFamily="34" charset="0"/>
              </a:rPr>
            </a:b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B-H loop </a:t>
            </a:r>
            <a:r>
              <a:rPr kumimoji="0" lang="en-US" altLang="en-US" sz="180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when plotted will trace the S-curve</a:t>
            </a: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F411C7B-5EA9-62F7-118C-5CAE767E6CB0}"/>
              </a:ext>
            </a:extLst>
          </p:cNvPr>
          <p:cNvSpPr txBox="1"/>
          <p:nvPr/>
        </p:nvSpPr>
        <p:spPr>
          <a:xfrm>
            <a:off x="6263208" y="5892571"/>
            <a:ext cx="5928792" cy="646331"/>
          </a:xfrm>
          <a:prstGeom prst="rect">
            <a:avLst/>
          </a:prstGeom>
          <a:noFill/>
        </p:spPr>
        <p:txBody>
          <a:bodyPr wrap="square">
            <a:spAutoFit/>
          </a:bodyPr>
          <a:lstStyle/>
          <a:p>
            <a:pPr algn="ctr"/>
            <a:r>
              <a:rPr kumimoji="0" lang="en-US" altLang="en-US" sz="180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The region with negative slope we expected to see</a:t>
            </a:r>
          </a:p>
          <a:p>
            <a:pPr algn="ctr"/>
            <a:r>
              <a:rPr kumimoji="0" lang="en-US" altLang="en-US" sz="180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negative inductance</a:t>
            </a:r>
            <a:endParaRPr lang="en-IN" dirty="0"/>
          </a:p>
        </p:txBody>
      </p:sp>
    </p:spTree>
    <p:extLst>
      <p:ext uri="{BB962C8B-B14F-4D97-AF65-F5344CB8AC3E}">
        <p14:creationId xmlns:p14="http://schemas.microsoft.com/office/powerpoint/2010/main" val="1242023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raphic 89">
            <a:extLst>
              <a:ext uri="{FF2B5EF4-FFF2-40B4-BE49-F238E27FC236}">
                <a16:creationId xmlns:a16="http://schemas.microsoft.com/office/drawing/2014/main" id="{FEFE859E-8DFE-FB46-42E1-A393D03A33D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9206" r="24767"/>
          <a:stretch/>
        </p:blipFill>
        <p:spPr>
          <a:xfrm>
            <a:off x="8360585" y="1285562"/>
            <a:ext cx="3245829" cy="3193622"/>
          </a:xfrm>
          <a:prstGeom prst="rect">
            <a:avLst/>
          </a:prstGeom>
        </p:spPr>
      </p:pic>
      <p:sp>
        <p:nvSpPr>
          <p:cNvPr id="2" name="Title 1">
            <a:extLst>
              <a:ext uri="{FF2B5EF4-FFF2-40B4-BE49-F238E27FC236}">
                <a16:creationId xmlns:a16="http://schemas.microsoft.com/office/drawing/2014/main" id="{A09A8BDB-ED0A-E334-8953-A1D3289F6B2F}"/>
              </a:ext>
            </a:extLst>
          </p:cNvPr>
          <p:cNvSpPr>
            <a:spLocks noGrp="1"/>
          </p:cNvSpPr>
          <p:nvPr>
            <p:ph type="title"/>
          </p:nvPr>
        </p:nvSpPr>
        <p:spPr/>
        <p:txBody>
          <a:bodyPr/>
          <a:lstStyle/>
          <a:p>
            <a:pPr algn="ctr"/>
            <a:r>
              <a:rPr lang="en-IN" dirty="0" err="1">
                <a:latin typeface="Times New Roman" panose="02020603050405020304" pitchFamily="18" charset="0"/>
                <a:cs typeface="Times New Roman" panose="02020603050405020304" pitchFamily="18" charset="0"/>
              </a:rPr>
              <a:t>Ising</a:t>
            </a:r>
            <a:r>
              <a:rPr lang="en-IN" dirty="0">
                <a:latin typeface="Times New Roman" panose="02020603050405020304" pitchFamily="18" charset="0"/>
                <a:cs typeface="Times New Roman" panose="02020603050405020304" pitchFamily="18" charset="0"/>
              </a:rPr>
              <a:t> Model for FM materials</a:t>
            </a:r>
          </a:p>
        </p:txBody>
      </p:sp>
      <p:sp>
        <p:nvSpPr>
          <p:cNvPr id="3" name="Content Placeholder 2">
            <a:extLst>
              <a:ext uri="{FF2B5EF4-FFF2-40B4-BE49-F238E27FC236}">
                <a16:creationId xmlns:a16="http://schemas.microsoft.com/office/drawing/2014/main" id="{1A230264-F0E6-58B0-3035-8DD62E35BCDE}"/>
              </a:ext>
            </a:extLst>
          </p:cNvPr>
          <p:cNvSpPr>
            <a:spLocks noGrp="1"/>
          </p:cNvSpPr>
          <p:nvPr>
            <p:ph idx="1"/>
          </p:nvPr>
        </p:nvSpPr>
        <p:spPr>
          <a:xfrm>
            <a:off x="442171" y="1721939"/>
            <a:ext cx="5632450" cy="3264114"/>
          </a:xfrm>
        </p:spPr>
        <p:txBody>
          <a:bodyPr>
            <a:noAutofit/>
          </a:bodyPr>
          <a:lstStyle/>
          <a:p>
            <a:pPr>
              <a:lnSpc>
                <a:spcPct val="100000"/>
              </a:lnSpc>
            </a:pPr>
            <a:r>
              <a:rPr lang="en-US" sz="2400" kern="0" dirty="0">
                <a:effectLst/>
                <a:latin typeface="Times New Roman" panose="02020603050405020304" pitchFamily="18" charset="0"/>
                <a:ea typeface="Calibri" panose="020F0502020204030204" pitchFamily="34" charset="0"/>
              </a:rPr>
              <a:t>Ising model is a multi-domain model for ferromagnetic materials which consider each dipole in the FM to be an individual entity.</a:t>
            </a:r>
          </a:p>
          <a:p>
            <a:pPr marL="0" indent="0">
              <a:lnSpc>
                <a:spcPct val="100000"/>
              </a:lnSpc>
              <a:buNone/>
            </a:pPr>
            <a:endParaRPr lang="en-US" sz="2400" kern="0" dirty="0">
              <a:effectLst/>
              <a:latin typeface="Times New Roman" panose="02020603050405020304" pitchFamily="18" charset="0"/>
              <a:ea typeface="Calibri" panose="020F0502020204030204" pitchFamily="34" charset="0"/>
            </a:endParaRPr>
          </a:p>
          <a:p>
            <a:pPr>
              <a:lnSpc>
                <a:spcPct val="100000"/>
              </a:lnSpc>
            </a:pPr>
            <a:r>
              <a:rPr lang="en-US" sz="2400" kern="0" dirty="0">
                <a:effectLst/>
                <a:latin typeface="Times New Roman" panose="02020603050405020304" pitchFamily="18" charset="0"/>
                <a:ea typeface="Calibri" panose="020F0502020204030204" pitchFamily="34" charset="0"/>
              </a:rPr>
              <a:t> A 3D Ising model with circular boundary condition is used to simulate the toroid used in the work.</a:t>
            </a:r>
            <a:endParaRPr lang="en-IN" sz="24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D50BD34-F602-1A41-CD5E-130FA492BA88}"/>
                  </a:ext>
                </a:extLst>
              </p:cNvPr>
              <p:cNvSpPr txBox="1"/>
              <p:nvPr/>
            </p:nvSpPr>
            <p:spPr>
              <a:xfrm>
                <a:off x="5213372" y="5842731"/>
                <a:ext cx="5630900" cy="593817"/>
              </a:xfrm>
              <a:prstGeom prst="rect">
                <a:avLst/>
              </a:prstGeom>
              <a:noFill/>
            </p:spPr>
            <p:txBody>
              <a:bodyPr wrap="none" rtlCol="0">
                <a:spAutoFit/>
              </a:bodyPr>
              <a:lstStyle/>
              <a:p>
                <a14:m>
                  <m:oMath xmlns:m="http://schemas.openxmlformats.org/officeDocument/2006/math">
                    <m:acc>
                      <m:accPr>
                        <m:chr m:val="̂"/>
                        <m:ctrlPr>
                          <a:rPr lang="el-GR" sz="2800" b="0" i="1" smtClean="0">
                            <a:latin typeface="Cambria Math" panose="02040503050406030204" pitchFamily="18" charset="0"/>
                            <a:ea typeface="Cambria Math" panose="02040503050406030204" pitchFamily="18" charset="0"/>
                          </a:rPr>
                        </m:ctrlPr>
                      </m:accPr>
                      <m:e>
                        <m:r>
                          <m:rPr>
                            <m:sty m:val="p"/>
                          </m:rPr>
                          <a:rPr lang="el-GR" sz="2800" b="0" i="1" smtClean="0">
                            <a:latin typeface="Cambria Math" panose="02040503050406030204" pitchFamily="18" charset="0"/>
                            <a:ea typeface="Cambria Math" panose="02040503050406030204" pitchFamily="18" charset="0"/>
                          </a:rPr>
                          <m:t>Η</m:t>
                        </m:r>
                      </m:e>
                    </m:acc>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𝜎</m:t>
                    </m:r>
                    <m:r>
                      <a:rPr lang="en-US" sz="2800" b="0" i="1" smtClean="0">
                        <a:latin typeface="Cambria Math" panose="02040503050406030204" pitchFamily="18" charset="0"/>
                      </a:rPr>
                      <m:t>)</m:t>
                    </m:r>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&lt;</m:t>
                            </m:r>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&gt;</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𝐽</m:t>
                                </m:r>
                              </m:e>
                              <m: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sub>
                            </m:sSub>
                          </m:e>
                        </m:nary>
                      </m:e>
                    </m:nary>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𝜎</m:t>
                        </m:r>
                      </m:e>
                      <m:sub>
                        <m:r>
                          <a:rPr lang="en-US" sz="2800" i="1">
                            <a:latin typeface="Cambria Math" panose="02040503050406030204" pitchFamily="18" charset="0"/>
                          </a:rPr>
                          <m:t>𝑖</m:t>
                        </m:r>
                      </m:sub>
                    </m:sSub>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𝜎</m:t>
                        </m:r>
                      </m:e>
                      <m:sub>
                        <m:r>
                          <a:rPr lang="en-US" sz="2800" b="0" i="1" smtClean="0">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r>
                          <a:rPr lang="en-US" sz="2800" b="0" i="1" smtClean="0">
                            <a:latin typeface="Cambria Math" panose="02040503050406030204" pitchFamily="18" charset="0"/>
                          </a:rPr>
                          <m:t>𝐻</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𝜎</m:t>
                            </m:r>
                          </m:e>
                          <m:sub>
                            <m:r>
                              <a:rPr lang="en-US" sz="2800" i="1">
                                <a:latin typeface="Cambria Math" panose="02040503050406030204" pitchFamily="18" charset="0"/>
                              </a:rPr>
                              <m:t>𝑖</m:t>
                            </m:r>
                          </m:sub>
                        </m:sSub>
                      </m:e>
                    </m:nary>
                  </m:oMath>
                </a14:m>
                <a:endParaRPr lang="en-IN" sz="2800" dirty="0"/>
              </a:p>
            </p:txBody>
          </p:sp>
        </mc:Choice>
        <mc:Fallback>
          <p:sp>
            <p:nvSpPr>
              <p:cNvPr id="4" name="TextBox 3">
                <a:extLst>
                  <a:ext uri="{FF2B5EF4-FFF2-40B4-BE49-F238E27FC236}">
                    <a16:creationId xmlns:a16="http://schemas.microsoft.com/office/drawing/2014/main" id="{BD50BD34-F602-1A41-CD5E-130FA492BA88}"/>
                  </a:ext>
                </a:extLst>
              </p:cNvPr>
              <p:cNvSpPr txBox="1">
                <a:spLocks noRot="1" noChangeAspect="1" noMove="1" noResize="1" noEditPoints="1" noAdjustHandles="1" noChangeArrowheads="1" noChangeShapeType="1" noTextEdit="1"/>
              </p:cNvSpPr>
              <p:nvPr/>
            </p:nvSpPr>
            <p:spPr>
              <a:xfrm>
                <a:off x="5213372" y="5842731"/>
                <a:ext cx="5630900" cy="593817"/>
              </a:xfrm>
              <a:prstGeom prst="rect">
                <a:avLst/>
              </a:prstGeom>
              <a:blipFill>
                <a:blip r:embed="rId4"/>
                <a:stretch>
                  <a:fillRect/>
                </a:stretch>
              </a:blipFill>
            </p:spPr>
            <p:txBody>
              <a:bodyPr/>
              <a:lstStyle/>
              <a:p>
                <a:r>
                  <a:rPr lang="en-IN">
                    <a:noFill/>
                  </a:rPr>
                  <a:t> </a:t>
                </a:r>
              </a:p>
            </p:txBody>
          </p:sp>
        </mc:Fallback>
      </mc:AlternateContent>
      <p:grpSp>
        <p:nvGrpSpPr>
          <p:cNvPr id="67" name="Group 66">
            <a:extLst>
              <a:ext uri="{FF2B5EF4-FFF2-40B4-BE49-F238E27FC236}">
                <a16:creationId xmlns:a16="http://schemas.microsoft.com/office/drawing/2014/main" id="{CC325AE7-E308-3280-381C-B305B626B3F2}"/>
              </a:ext>
            </a:extLst>
          </p:cNvPr>
          <p:cNvGrpSpPr/>
          <p:nvPr/>
        </p:nvGrpSpPr>
        <p:grpSpPr>
          <a:xfrm>
            <a:off x="6266478" y="2591319"/>
            <a:ext cx="2316150" cy="2328316"/>
            <a:chOff x="6760017" y="2684084"/>
            <a:chExt cx="2844258" cy="2844258"/>
          </a:xfrm>
        </p:grpSpPr>
        <p:sp>
          <p:nvSpPr>
            <p:cNvPr id="52" name="Cube 51">
              <a:extLst>
                <a:ext uri="{FF2B5EF4-FFF2-40B4-BE49-F238E27FC236}">
                  <a16:creationId xmlns:a16="http://schemas.microsoft.com/office/drawing/2014/main" id="{35309408-0DBB-4482-D8AD-8D9F6AB3B06E}"/>
                </a:ext>
              </a:extLst>
            </p:cNvPr>
            <p:cNvSpPr/>
            <p:nvPr/>
          </p:nvSpPr>
          <p:spPr>
            <a:xfrm>
              <a:off x="7975782" y="3687879"/>
              <a:ext cx="640379" cy="596963"/>
            </a:xfrm>
            <a:prstGeom prst="cub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3" name="Straight Arrow Connector 52">
              <a:extLst>
                <a:ext uri="{FF2B5EF4-FFF2-40B4-BE49-F238E27FC236}">
                  <a16:creationId xmlns:a16="http://schemas.microsoft.com/office/drawing/2014/main" id="{2C88CF7B-BAD6-6849-CD47-450C7A276BFB}"/>
                </a:ext>
              </a:extLst>
            </p:cNvPr>
            <p:cNvCxnSpPr>
              <a:cxnSpLocks/>
            </p:cNvCxnSpPr>
            <p:nvPr/>
          </p:nvCxnSpPr>
          <p:spPr>
            <a:xfrm>
              <a:off x="8265492" y="3786318"/>
              <a:ext cx="0" cy="344245"/>
            </a:xfrm>
            <a:prstGeom prst="straightConnector1">
              <a:avLst/>
            </a:prstGeom>
            <a:solidFill>
              <a:schemeClr val="tx2">
                <a:lumMod val="20000"/>
                <a:lumOff val="80000"/>
              </a:schemeClr>
            </a:solidFill>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Cube 46">
              <a:extLst>
                <a:ext uri="{FF2B5EF4-FFF2-40B4-BE49-F238E27FC236}">
                  <a16:creationId xmlns:a16="http://schemas.microsoft.com/office/drawing/2014/main" id="{AD6D80E3-12F1-7BAC-4CDF-89D5035DE044}"/>
                </a:ext>
              </a:extLst>
            </p:cNvPr>
            <p:cNvSpPr/>
            <p:nvPr/>
          </p:nvSpPr>
          <p:spPr>
            <a:xfrm>
              <a:off x="7220877" y="3934615"/>
              <a:ext cx="640379" cy="596963"/>
            </a:xfrm>
            <a:prstGeom prst="cub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8" name="Straight Arrow Connector 47">
              <a:extLst>
                <a:ext uri="{FF2B5EF4-FFF2-40B4-BE49-F238E27FC236}">
                  <a16:creationId xmlns:a16="http://schemas.microsoft.com/office/drawing/2014/main" id="{5CD00C0B-554C-F225-FD81-B949B6A1ACB0}"/>
                </a:ext>
              </a:extLst>
            </p:cNvPr>
            <p:cNvCxnSpPr>
              <a:cxnSpLocks/>
            </p:cNvCxnSpPr>
            <p:nvPr/>
          </p:nvCxnSpPr>
          <p:spPr>
            <a:xfrm>
              <a:off x="7510587" y="4033054"/>
              <a:ext cx="0" cy="344245"/>
            </a:xfrm>
            <a:prstGeom prst="straightConnector1">
              <a:avLst/>
            </a:prstGeom>
            <a:solidFill>
              <a:schemeClr val="tx2">
                <a:lumMod val="20000"/>
                <a:lumOff val="80000"/>
              </a:schemeClr>
            </a:solidFill>
            <a:ln w="38100">
              <a:solidFill>
                <a:schemeClr val="tx1">
                  <a:lumMod val="75000"/>
                  <a:lumOff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Cube 41">
              <a:extLst>
                <a:ext uri="{FF2B5EF4-FFF2-40B4-BE49-F238E27FC236}">
                  <a16:creationId xmlns:a16="http://schemas.microsoft.com/office/drawing/2014/main" id="{BE625578-C8C3-5DC7-ABA0-AF7976EA55F5}"/>
                </a:ext>
              </a:extLst>
            </p:cNvPr>
            <p:cNvSpPr/>
            <p:nvPr/>
          </p:nvSpPr>
          <p:spPr>
            <a:xfrm>
              <a:off x="7777509" y="4446256"/>
              <a:ext cx="640379" cy="596963"/>
            </a:xfrm>
            <a:prstGeom prst="cub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3" name="Straight Arrow Connector 42">
              <a:extLst>
                <a:ext uri="{FF2B5EF4-FFF2-40B4-BE49-F238E27FC236}">
                  <a16:creationId xmlns:a16="http://schemas.microsoft.com/office/drawing/2014/main" id="{E6F818B5-4518-2928-7B5B-5D11AB1D1D31}"/>
                </a:ext>
              </a:extLst>
            </p:cNvPr>
            <p:cNvCxnSpPr>
              <a:cxnSpLocks/>
            </p:cNvCxnSpPr>
            <p:nvPr/>
          </p:nvCxnSpPr>
          <p:spPr>
            <a:xfrm>
              <a:off x="8075018" y="4539615"/>
              <a:ext cx="0" cy="344245"/>
            </a:xfrm>
            <a:prstGeom prst="straightConnector1">
              <a:avLst/>
            </a:prstGeom>
            <a:solidFill>
              <a:schemeClr val="tx2">
                <a:lumMod val="20000"/>
                <a:lumOff val="80000"/>
              </a:schemeClr>
            </a:solidFill>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Cube 29">
              <a:extLst>
                <a:ext uri="{FF2B5EF4-FFF2-40B4-BE49-F238E27FC236}">
                  <a16:creationId xmlns:a16="http://schemas.microsoft.com/office/drawing/2014/main" id="{92FA3B87-E650-82EF-4ADF-4E7B4E008AA6}"/>
                </a:ext>
              </a:extLst>
            </p:cNvPr>
            <p:cNvSpPr/>
            <p:nvPr/>
          </p:nvSpPr>
          <p:spPr>
            <a:xfrm>
              <a:off x="7777509" y="3937572"/>
              <a:ext cx="640379" cy="596963"/>
            </a:xfrm>
            <a:prstGeom prst="cub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0576E641-B48C-F7D5-1E3C-0703E3ED99BC}"/>
                </a:ext>
              </a:extLst>
            </p:cNvPr>
            <p:cNvCxnSpPr>
              <a:cxnSpLocks/>
            </p:cNvCxnSpPr>
            <p:nvPr/>
          </p:nvCxnSpPr>
          <p:spPr>
            <a:xfrm>
              <a:off x="8082459" y="4041091"/>
              <a:ext cx="0" cy="344245"/>
            </a:xfrm>
            <a:prstGeom prst="straightConnector1">
              <a:avLst/>
            </a:prstGeom>
            <a:solidFill>
              <a:schemeClr val="tx2">
                <a:lumMod val="20000"/>
                <a:lumOff val="80000"/>
              </a:schemeClr>
            </a:solidFill>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ube 38">
              <a:extLst>
                <a:ext uri="{FF2B5EF4-FFF2-40B4-BE49-F238E27FC236}">
                  <a16:creationId xmlns:a16="http://schemas.microsoft.com/office/drawing/2014/main" id="{9C2C7BE6-88D4-0C7E-8966-902A808A0BAC}"/>
                </a:ext>
              </a:extLst>
            </p:cNvPr>
            <p:cNvSpPr/>
            <p:nvPr/>
          </p:nvSpPr>
          <p:spPr>
            <a:xfrm>
              <a:off x="7777509" y="3406328"/>
              <a:ext cx="640379" cy="596963"/>
            </a:xfrm>
            <a:prstGeom prst="cub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0" name="Straight Arrow Connector 39">
              <a:extLst>
                <a:ext uri="{FF2B5EF4-FFF2-40B4-BE49-F238E27FC236}">
                  <a16:creationId xmlns:a16="http://schemas.microsoft.com/office/drawing/2014/main" id="{DF71A4F6-B0BB-6B61-EB5C-1F7F682FE35A}"/>
                </a:ext>
              </a:extLst>
            </p:cNvPr>
            <p:cNvCxnSpPr>
              <a:cxnSpLocks/>
            </p:cNvCxnSpPr>
            <p:nvPr/>
          </p:nvCxnSpPr>
          <p:spPr>
            <a:xfrm>
              <a:off x="8082459" y="3537767"/>
              <a:ext cx="0" cy="344245"/>
            </a:xfrm>
            <a:prstGeom prst="straightConnector1">
              <a:avLst/>
            </a:prstGeom>
            <a:solidFill>
              <a:schemeClr val="tx2">
                <a:lumMod val="20000"/>
                <a:lumOff val="80000"/>
              </a:schemeClr>
            </a:solidFill>
            <a:ln w="38100">
              <a:solidFill>
                <a:schemeClr val="tx1">
                  <a:lumMod val="75000"/>
                  <a:lumOff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ube 44">
              <a:extLst>
                <a:ext uri="{FF2B5EF4-FFF2-40B4-BE49-F238E27FC236}">
                  <a16:creationId xmlns:a16="http://schemas.microsoft.com/office/drawing/2014/main" id="{B7586CE6-0029-30AE-58FD-0132F4C13153}"/>
                </a:ext>
              </a:extLst>
            </p:cNvPr>
            <p:cNvSpPr/>
            <p:nvPr/>
          </p:nvSpPr>
          <p:spPr>
            <a:xfrm>
              <a:off x="8356930" y="3942652"/>
              <a:ext cx="640379" cy="596963"/>
            </a:xfrm>
            <a:prstGeom prst="cub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6" name="Straight Arrow Connector 45">
              <a:extLst>
                <a:ext uri="{FF2B5EF4-FFF2-40B4-BE49-F238E27FC236}">
                  <a16:creationId xmlns:a16="http://schemas.microsoft.com/office/drawing/2014/main" id="{6AE3482D-CFFC-8187-E5A1-05927ED703BB}"/>
                </a:ext>
              </a:extLst>
            </p:cNvPr>
            <p:cNvCxnSpPr>
              <a:cxnSpLocks/>
            </p:cNvCxnSpPr>
            <p:nvPr/>
          </p:nvCxnSpPr>
          <p:spPr>
            <a:xfrm>
              <a:off x="8646640" y="4041091"/>
              <a:ext cx="0" cy="344245"/>
            </a:xfrm>
            <a:prstGeom prst="straightConnector1">
              <a:avLst/>
            </a:prstGeom>
            <a:solidFill>
              <a:schemeClr val="tx2">
                <a:lumMod val="20000"/>
                <a:lumOff val="80000"/>
              </a:schemeClr>
            </a:solidFill>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Cube 49">
              <a:extLst>
                <a:ext uri="{FF2B5EF4-FFF2-40B4-BE49-F238E27FC236}">
                  <a16:creationId xmlns:a16="http://schemas.microsoft.com/office/drawing/2014/main" id="{A6BB9D2E-80AD-B63F-C1D2-AF1BC140F78A}"/>
                </a:ext>
              </a:extLst>
            </p:cNvPr>
            <p:cNvSpPr/>
            <p:nvPr/>
          </p:nvSpPr>
          <p:spPr>
            <a:xfrm>
              <a:off x="7557006" y="4150552"/>
              <a:ext cx="640379" cy="596963"/>
            </a:xfrm>
            <a:prstGeom prst="cube">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1" name="Straight Arrow Connector 50">
              <a:extLst>
                <a:ext uri="{FF2B5EF4-FFF2-40B4-BE49-F238E27FC236}">
                  <a16:creationId xmlns:a16="http://schemas.microsoft.com/office/drawing/2014/main" id="{DCBE79EA-58B4-A164-00D0-8B236596304D}"/>
                </a:ext>
              </a:extLst>
            </p:cNvPr>
            <p:cNvCxnSpPr>
              <a:cxnSpLocks/>
            </p:cNvCxnSpPr>
            <p:nvPr/>
          </p:nvCxnSpPr>
          <p:spPr>
            <a:xfrm>
              <a:off x="7846716" y="4248991"/>
              <a:ext cx="0" cy="344245"/>
            </a:xfrm>
            <a:prstGeom prst="straightConnector1">
              <a:avLst/>
            </a:prstGeom>
            <a:solidFill>
              <a:schemeClr val="tx2">
                <a:lumMod val="20000"/>
                <a:lumOff val="80000"/>
              </a:schemeClr>
            </a:solidFill>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1099AD5-DDBB-E427-C873-617D12567A7F}"/>
                </a:ext>
              </a:extLst>
            </p:cNvPr>
            <p:cNvCxnSpPr/>
            <p:nvPr/>
          </p:nvCxnSpPr>
          <p:spPr>
            <a:xfrm>
              <a:off x="8087722" y="2684084"/>
              <a:ext cx="0" cy="2844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80C40B0-E1C1-F7B4-6C21-87F764CD5627}"/>
                </a:ext>
              </a:extLst>
            </p:cNvPr>
            <p:cNvCxnSpPr>
              <a:cxnSpLocks/>
            </p:cNvCxnSpPr>
            <p:nvPr/>
          </p:nvCxnSpPr>
          <p:spPr>
            <a:xfrm rot="5400000">
              <a:off x="8182146" y="2706786"/>
              <a:ext cx="0" cy="2844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47053C2-9540-4FDE-754D-C098D3F9ADE3}"/>
                </a:ext>
              </a:extLst>
            </p:cNvPr>
            <p:cNvCxnSpPr>
              <a:cxnSpLocks/>
            </p:cNvCxnSpPr>
            <p:nvPr/>
          </p:nvCxnSpPr>
          <p:spPr>
            <a:xfrm flipH="1">
              <a:off x="7396659" y="3296920"/>
              <a:ext cx="1371600" cy="1648273"/>
            </a:xfrm>
            <a:prstGeom prst="line">
              <a:avLst/>
            </a:prstGeom>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09E8918D-FA03-9EDA-86D0-476CB9775598}"/>
              </a:ext>
            </a:extLst>
          </p:cNvPr>
          <p:cNvSpPr txBox="1"/>
          <p:nvPr/>
        </p:nvSpPr>
        <p:spPr>
          <a:xfrm>
            <a:off x="6026362" y="4854686"/>
            <a:ext cx="2748123"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Nearest neighbor spin interaction</a:t>
            </a:r>
            <a:endParaRPr lang="en-IN" sz="1100" dirty="0">
              <a:latin typeface="Times New Roman" panose="02020603050405020304" pitchFamily="18" charset="0"/>
              <a:cs typeface="Times New Roman" panose="02020603050405020304" pitchFamily="18" charset="0"/>
            </a:endParaRPr>
          </a:p>
        </p:txBody>
      </p:sp>
      <p:cxnSp>
        <p:nvCxnSpPr>
          <p:cNvPr id="70" name="Connector: Curved 69">
            <a:extLst>
              <a:ext uri="{FF2B5EF4-FFF2-40B4-BE49-F238E27FC236}">
                <a16:creationId xmlns:a16="http://schemas.microsoft.com/office/drawing/2014/main" id="{E67546E7-A916-91AF-72E5-9F05B0A4C760}"/>
              </a:ext>
            </a:extLst>
          </p:cNvPr>
          <p:cNvCxnSpPr>
            <a:cxnSpLocks/>
            <a:stCxn id="68" idx="2"/>
            <a:endCxn id="4" idx="0"/>
          </p:cNvCxnSpPr>
          <p:nvPr/>
        </p:nvCxnSpPr>
        <p:spPr>
          <a:xfrm rot="16200000" flipH="1">
            <a:off x="7351406" y="5165314"/>
            <a:ext cx="726435" cy="628398"/>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74" name="Arrow: Down 73">
            <a:extLst>
              <a:ext uri="{FF2B5EF4-FFF2-40B4-BE49-F238E27FC236}">
                <a16:creationId xmlns:a16="http://schemas.microsoft.com/office/drawing/2014/main" id="{02195329-F78B-12ED-A9CB-B9C2C21B7AEA}"/>
              </a:ext>
            </a:extLst>
          </p:cNvPr>
          <p:cNvSpPr/>
          <p:nvPr/>
        </p:nvSpPr>
        <p:spPr>
          <a:xfrm>
            <a:off x="11209155" y="1407677"/>
            <a:ext cx="233530" cy="2905753"/>
          </a:xfrm>
          <a:prstGeom prst="down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TextBox 74">
            <a:extLst>
              <a:ext uri="{FF2B5EF4-FFF2-40B4-BE49-F238E27FC236}">
                <a16:creationId xmlns:a16="http://schemas.microsoft.com/office/drawing/2014/main" id="{AE095BBF-2EF5-5B4C-28DC-A536960FA1FD}"/>
              </a:ext>
            </a:extLst>
          </p:cNvPr>
          <p:cNvSpPr txBox="1"/>
          <p:nvPr/>
        </p:nvSpPr>
        <p:spPr>
          <a:xfrm>
            <a:off x="10324856" y="4383924"/>
            <a:ext cx="2057887" cy="430887"/>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Applied external</a:t>
            </a:r>
          </a:p>
          <a:p>
            <a:pPr algn="ctr"/>
            <a:r>
              <a:rPr lang="en-US" sz="1100" dirty="0">
                <a:latin typeface="Times New Roman" panose="02020603050405020304" pitchFamily="18" charset="0"/>
                <a:cs typeface="Times New Roman" panose="02020603050405020304" pitchFamily="18" charset="0"/>
              </a:rPr>
              <a:t> magnetic field</a:t>
            </a:r>
            <a:endParaRPr lang="en-IN" sz="1100" dirty="0">
              <a:latin typeface="Times New Roman" panose="02020603050405020304" pitchFamily="18" charset="0"/>
              <a:cs typeface="Times New Roman" panose="02020603050405020304" pitchFamily="18" charset="0"/>
            </a:endParaRPr>
          </a:p>
        </p:txBody>
      </p:sp>
      <p:cxnSp>
        <p:nvCxnSpPr>
          <p:cNvPr id="85" name="Connector: Curved 84">
            <a:extLst>
              <a:ext uri="{FF2B5EF4-FFF2-40B4-BE49-F238E27FC236}">
                <a16:creationId xmlns:a16="http://schemas.microsoft.com/office/drawing/2014/main" id="{149E4A5A-49AA-375B-D63B-8C3759330773}"/>
              </a:ext>
            </a:extLst>
          </p:cNvPr>
          <p:cNvCxnSpPr>
            <a:cxnSpLocks/>
            <a:stCxn id="75" idx="2"/>
          </p:cNvCxnSpPr>
          <p:nvPr/>
        </p:nvCxnSpPr>
        <p:spPr>
          <a:xfrm rot="5400000">
            <a:off x="10295658" y="4844009"/>
            <a:ext cx="1087341" cy="1028944"/>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91" name="TextBox 90">
            <a:extLst>
              <a:ext uri="{FF2B5EF4-FFF2-40B4-BE49-F238E27FC236}">
                <a16:creationId xmlns:a16="http://schemas.microsoft.com/office/drawing/2014/main" id="{BC79F0F1-8E59-A3E4-62F5-38DC53694DD7}"/>
              </a:ext>
            </a:extLst>
          </p:cNvPr>
          <p:cNvSpPr txBox="1"/>
          <p:nvPr/>
        </p:nvSpPr>
        <p:spPr>
          <a:xfrm>
            <a:off x="4631391" y="5564637"/>
            <a:ext cx="1993847"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Hamiltonian of the system</a:t>
            </a:r>
            <a:endParaRPr lang="en-IN" sz="1100" dirty="0">
              <a:latin typeface="Times New Roman" panose="02020603050405020304" pitchFamily="18" charset="0"/>
              <a:cs typeface="Times New Roman" panose="02020603050405020304" pitchFamily="18" charset="0"/>
            </a:endParaRPr>
          </a:p>
        </p:txBody>
      </p:sp>
      <p:pic>
        <p:nvPicPr>
          <p:cNvPr id="94" name="Picture 93">
            <a:extLst>
              <a:ext uri="{FF2B5EF4-FFF2-40B4-BE49-F238E27FC236}">
                <a16:creationId xmlns:a16="http://schemas.microsoft.com/office/drawing/2014/main" id="{DD517852-C781-95D5-78F1-6CDE82AEB8F6}"/>
              </a:ext>
            </a:extLst>
          </p:cNvPr>
          <p:cNvPicPr>
            <a:picLocks noChangeAspect="1"/>
          </p:cNvPicPr>
          <p:nvPr/>
        </p:nvPicPr>
        <p:blipFill>
          <a:blip r:embed="rId5"/>
          <a:stretch>
            <a:fillRect/>
          </a:stretch>
        </p:blipFill>
        <p:spPr>
          <a:xfrm>
            <a:off x="595078" y="5213037"/>
            <a:ext cx="3470277" cy="1226421"/>
          </a:xfrm>
          <a:prstGeom prst="rect">
            <a:avLst/>
          </a:prstGeom>
        </p:spPr>
      </p:pic>
      <p:sp>
        <p:nvSpPr>
          <p:cNvPr id="95" name="TextBox 94">
            <a:extLst>
              <a:ext uri="{FF2B5EF4-FFF2-40B4-BE49-F238E27FC236}">
                <a16:creationId xmlns:a16="http://schemas.microsoft.com/office/drawing/2014/main" id="{F8C563A2-7645-909A-6F6A-DE43C4CA936E}"/>
              </a:ext>
            </a:extLst>
          </p:cNvPr>
          <p:cNvSpPr txBox="1"/>
          <p:nvPr/>
        </p:nvSpPr>
        <p:spPr>
          <a:xfrm>
            <a:off x="1522431" y="6305743"/>
            <a:ext cx="1993847"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Circular boundary condition</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613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B2F0-E88E-4423-F8BC-FAC29857B834}"/>
              </a:ext>
            </a:extLst>
          </p:cNvPr>
          <p:cNvSpPr>
            <a:spLocks noGrp="1"/>
          </p:cNvSpPr>
          <p:nvPr>
            <p:ph type="title"/>
          </p:nvPr>
        </p:nvSpPr>
        <p:spPr/>
        <p:txBody>
          <a:bodyPr/>
          <a:lstStyle/>
          <a:p>
            <a:pPr algn="ctr"/>
            <a:r>
              <a:rPr lang="en-IN" dirty="0" err="1">
                <a:latin typeface="Times New Roman" panose="02020603050405020304" pitchFamily="18" charset="0"/>
                <a:cs typeface="Times New Roman" panose="02020603050405020304" pitchFamily="18" charset="0"/>
              </a:rPr>
              <a:t>Ising</a:t>
            </a:r>
            <a:r>
              <a:rPr lang="en-IN" dirty="0">
                <a:latin typeface="Times New Roman" panose="02020603050405020304" pitchFamily="18" charset="0"/>
                <a:cs typeface="Times New Roman" panose="02020603050405020304" pitchFamily="18" charset="0"/>
              </a:rPr>
              <a:t> Model Results which Shows NI</a:t>
            </a:r>
          </a:p>
        </p:txBody>
      </p:sp>
      <p:sp>
        <p:nvSpPr>
          <p:cNvPr id="3" name="Content Placeholder 2">
            <a:extLst>
              <a:ext uri="{FF2B5EF4-FFF2-40B4-BE49-F238E27FC236}">
                <a16:creationId xmlns:a16="http://schemas.microsoft.com/office/drawing/2014/main" id="{905CEFB2-EBA7-0A19-69D8-EF9B52D209AB}"/>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Simulation results..</a:t>
            </a:r>
          </a:p>
          <a:p>
            <a:pPr marL="0" indent="0">
              <a:buNone/>
            </a:pPr>
            <a:endParaRPr lang="en-IN" dirty="0"/>
          </a:p>
        </p:txBody>
      </p:sp>
      <p:pic>
        <p:nvPicPr>
          <p:cNvPr id="5" name="Picture 4">
            <a:extLst>
              <a:ext uri="{FF2B5EF4-FFF2-40B4-BE49-F238E27FC236}">
                <a16:creationId xmlns:a16="http://schemas.microsoft.com/office/drawing/2014/main" id="{C2C174D6-26DB-DE7A-BC8A-0183F554D152}"/>
              </a:ext>
            </a:extLst>
          </p:cNvPr>
          <p:cNvPicPr>
            <a:picLocks noChangeAspect="1"/>
          </p:cNvPicPr>
          <p:nvPr/>
        </p:nvPicPr>
        <p:blipFill>
          <a:blip r:embed="rId2"/>
          <a:stretch>
            <a:fillRect/>
          </a:stretch>
        </p:blipFill>
        <p:spPr>
          <a:xfrm>
            <a:off x="595543" y="2550343"/>
            <a:ext cx="6256925" cy="3832678"/>
          </a:xfrm>
          <a:prstGeom prst="rect">
            <a:avLst/>
          </a:prstGeom>
        </p:spPr>
      </p:pic>
      <p:grpSp>
        <p:nvGrpSpPr>
          <p:cNvPr id="12" name="Group 11">
            <a:extLst>
              <a:ext uri="{FF2B5EF4-FFF2-40B4-BE49-F238E27FC236}">
                <a16:creationId xmlns:a16="http://schemas.microsoft.com/office/drawing/2014/main" id="{F4F79A97-F06F-3749-4FC1-979158639D35}"/>
              </a:ext>
            </a:extLst>
          </p:cNvPr>
          <p:cNvGrpSpPr/>
          <p:nvPr/>
        </p:nvGrpSpPr>
        <p:grpSpPr>
          <a:xfrm>
            <a:off x="7911665" y="2090565"/>
            <a:ext cx="2287518" cy="1509034"/>
            <a:chOff x="8268722" y="1640566"/>
            <a:chExt cx="2690024" cy="1886838"/>
          </a:xfrm>
        </p:grpSpPr>
        <p:pic>
          <p:nvPicPr>
            <p:cNvPr id="8" name="Picture 7">
              <a:extLst>
                <a:ext uri="{FF2B5EF4-FFF2-40B4-BE49-F238E27FC236}">
                  <a16:creationId xmlns:a16="http://schemas.microsoft.com/office/drawing/2014/main" id="{B2D23498-8952-4F5B-A649-1123916F89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8027" y="1640566"/>
              <a:ext cx="2291414" cy="1625228"/>
            </a:xfrm>
            <a:prstGeom prst="rect">
              <a:avLst/>
            </a:prstGeom>
            <a:noFill/>
            <a:ln>
              <a:noFill/>
            </a:ln>
          </p:spPr>
        </p:pic>
        <p:sp>
          <p:nvSpPr>
            <p:cNvPr id="6" name="TextBox 5">
              <a:extLst>
                <a:ext uri="{FF2B5EF4-FFF2-40B4-BE49-F238E27FC236}">
                  <a16:creationId xmlns:a16="http://schemas.microsoft.com/office/drawing/2014/main" id="{58806997-EEC7-31E3-42D3-2BF3009850EC}"/>
                </a:ext>
              </a:extLst>
            </p:cNvPr>
            <p:cNvSpPr txBox="1"/>
            <p:nvPr/>
          </p:nvSpPr>
          <p:spPr>
            <a:xfrm>
              <a:off x="8268722" y="3265794"/>
              <a:ext cx="2690024" cy="261610"/>
            </a:xfrm>
            <a:prstGeom prst="rect">
              <a:avLst/>
            </a:prstGeom>
            <a:noFill/>
          </p:spPr>
          <p:txBody>
            <a:bodyPr wrap="square">
              <a:spAutoFit/>
            </a:bodyPr>
            <a:lstStyle/>
            <a:p>
              <a:pPr algn="ctr"/>
              <a:r>
                <a:rPr lang="en-US" sz="1100" dirty="0">
                  <a:latin typeface="Times New Roman" panose="02020603050405020304" pitchFamily="18" charset="0"/>
                  <a:cs typeface="Times New Roman" panose="02020603050405020304" pitchFamily="18" charset="0"/>
                </a:rPr>
                <a:t>Simulating circuit</a:t>
              </a:r>
              <a:endParaRPr lang="en-IN" sz="1100" dirty="0">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7D54DE3F-CE8C-BFEE-A1D4-501A3969D7DA}"/>
              </a:ext>
            </a:extLst>
          </p:cNvPr>
          <p:cNvGrpSpPr/>
          <p:nvPr/>
        </p:nvGrpSpPr>
        <p:grpSpPr>
          <a:xfrm>
            <a:off x="6751606" y="3719891"/>
            <a:ext cx="5249678" cy="2772984"/>
            <a:chOff x="7001167" y="3908743"/>
            <a:chExt cx="5249678" cy="2772984"/>
          </a:xfrm>
        </p:grpSpPr>
        <p:sp>
          <p:nvSpPr>
            <p:cNvPr id="9" name="Rectangle: Rounded Corners 8">
              <a:extLst>
                <a:ext uri="{FF2B5EF4-FFF2-40B4-BE49-F238E27FC236}">
                  <a16:creationId xmlns:a16="http://schemas.microsoft.com/office/drawing/2014/main" id="{3B9E9EC8-6C96-CD1D-DD8C-2E6D3381B895}"/>
                </a:ext>
              </a:extLst>
            </p:cNvPr>
            <p:cNvSpPr/>
            <p:nvPr/>
          </p:nvSpPr>
          <p:spPr>
            <a:xfrm>
              <a:off x="7001167" y="4191908"/>
              <a:ext cx="1160059" cy="611969"/>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IL- guess</a:t>
              </a:r>
              <a:endParaRPr lang="en-IN" sz="16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9FFEEBFD-21DE-6B12-6297-8AED3830C709}"/>
                </a:ext>
              </a:extLst>
            </p:cNvPr>
            <p:cNvSpPr/>
            <p:nvPr/>
          </p:nvSpPr>
          <p:spPr>
            <a:xfrm>
              <a:off x="8385981" y="3992325"/>
              <a:ext cx="1674325" cy="101113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Ising Model </a:t>
              </a:r>
            </a:p>
            <a:p>
              <a:pPr algn="ctr"/>
              <a:r>
                <a:rPr lang="en-US" sz="1600" dirty="0">
                  <a:latin typeface="Times New Roman" panose="02020603050405020304" pitchFamily="18" charset="0"/>
                  <a:cs typeface="Times New Roman" panose="02020603050405020304" pitchFamily="18" charset="0"/>
                </a:rPr>
                <a:t>(Monte-Carlo) </a:t>
              </a:r>
              <a:endParaRPr lang="en-IN"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Rectangle: Rounded Corners 10">
                  <a:extLst>
                    <a:ext uri="{FF2B5EF4-FFF2-40B4-BE49-F238E27FC236}">
                      <a16:creationId xmlns:a16="http://schemas.microsoft.com/office/drawing/2014/main" id="{0F03E614-5610-3E34-D240-D9F47436DED4}"/>
                    </a:ext>
                  </a:extLst>
                </p:cNvPr>
                <p:cNvSpPr/>
                <p:nvPr/>
              </p:nvSpPr>
              <p:spPr>
                <a:xfrm>
                  <a:off x="10334533" y="3908743"/>
                  <a:ext cx="1674325" cy="1162981"/>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𝐵</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𝜇</m:t>
                        </m:r>
                        <m:d>
                          <m:dPr>
                            <m:ctrlPr>
                              <a:rPr lang="en-US" sz="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𝐻</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𝑀</m:t>
                            </m:r>
                          </m:e>
                        </m:d>
                      </m:oMath>
                    </m:oMathPara>
                  </a14:m>
                  <a:endParaRPr lang="en-US" sz="1600" b="0" dirty="0">
                    <a:latin typeface="Times New Roman" panose="02020603050405020304" pitchFamily="18" charset="0"/>
                    <a:ea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IN" sz="1600" i="1" smtClean="0">
                            <a:latin typeface="Cambria Math" panose="02040503050406030204" pitchFamily="18" charset="0"/>
                            <a:ea typeface="Cambria Math" panose="02040503050406030204" pitchFamily="18" charset="0"/>
                            <a:cs typeface="Times New Roman" panose="02020603050405020304" pitchFamily="18" charset="0"/>
                          </a:rPr>
                          <m:t>𝜙</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𝐵𝐴</m:t>
                        </m:r>
                      </m:oMath>
                    </m:oMathPara>
                  </a14:m>
                  <a:endParaRPr lang="en-US" sz="1600" b="0" dirty="0">
                    <a:latin typeface="Times New Roman" panose="02020603050405020304" pitchFamily="18" charset="0"/>
                    <a:ea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cs typeface="Times New Roman" panose="02020603050405020304" pitchFamily="18" charset="0"/>
                              </a:rPr>
                              <m:t>𝐿</m:t>
                            </m:r>
                          </m:sub>
                        </m:sSub>
                        <m:r>
                          <a:rPr lang="en-US" sz="1600" b="0" i="1" smtClean="0">
                            <a:latin typeface="Cambria Math" panose="02040503050406030204" pitchFamily="18" charset="0"/>
                            <a:cs typeface="Times New Roman" panose="02020603050405020304" pitchFamily="18" charset="0"/>
                          </a:rPr>
                          <m:t>=</m:t>
                        </m:r>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𝑑</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𝜙</m:t>
                            </m:r>
                          </m:num>
                          <m:den>
                            <m:r>
                              <a:rPr lang="en-US" sz="1600" b="0" i="1" smtClean="0">
                                <a:latin typeface="Cambria Math" panose="02040503050406030204" pitchFamily="18" charset="0"/>
                                <a:cs typeface="Times New Roman" panose="02020603050405020304" pitchFamily="18" charset="0"/>
                              </a:rPr>
                              <m:t>𝑑𝑡</m:t>
                            </m:r>
                          </m:den>
                        </m:f>
                        <m:r>
                          <a:rPr lang="en-US" sz="1600" b="0" i="1" smtClean="0">
                            <a:latin typeface="Cambria Math" panose="02040503050406030204" pitchFamily="18" charset="0"/>
                            <a:cs typeface="Times New Roman" panose="02020603050405020304" pitchFamily="18" charset="0"/>
                          </a:rPr>
                          <m:t> </m:t>
                        </m:r>
                      </m:oMath>
                    </m:oMathPara>
                  </a14:m>
                  <a:endParaRPr lang="en-IN" sz="1600" dirty="0">
                    <a:latin typeface="Times New Roman" panose="02020603050405020304" pitchFamily="18" charset="0"/>
                    <a:cs typeface="Times New Roman" panose="02020603050405020304" pitchFamily="18" charset="0"/>
                  </a:endParaRPr>
                </a:p>
              </p:txBody>
            </p:sp>
          </mc:Choice>
          <mc:Fallback>
            <p:sp>
              <p:nvSpPr>
                <p:cNvPr id="11" name="Rectangle: Rounded Corners 10">
                  <a:extLst>
                    <a:ext uri="{FF2B5EF4-FFF2-40B4-BE49-F238E27FC236}">
                      <a16:creationId xmlns:a16="http://schemas.microsoft.com/office/drawing/2014/main" id="{0F03E614-5610-3E34-D240-D9F47436DED4}"/>
                    </a:ext>
                  </a:extLst>
                </p:cNvPr>
                <p:cNvSpPr>
                  <a:spLocks noRot="1" noChangeAspect="1" noMove="1" noResize="1" noEditPoints="1" noAdjustHandles="1" noChangeArrowheads="1" noChangeShapeType="1" noTextEdit="1"/>
                </p:cNvSpPr>
                <p:nvPr/>
              </p:nvSpPr>
              <p:spPr>
                <a:xfrm>
                  <a:off x="10334533" y="3908743"/>
                  <a:ext cx="1674325" cy="1162981"/>
                </a:xfrm>
                <a:prstGeom prst="round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Rounded Corners 12">
                  <a:extLst>
                    <a:ext uri="{FF2B5EF4-FFF2-40B4-BE49-F238E27FC236}">
                      <a16:creationId xmlns:a16="http://schemas.microsoft.com/office/drawing/2014/main" id="{25DC4CB3-2290-2667-3A53-6F9251E24539}"/>
                    </a:ext>
                  </a:extLst>
                </p:cNvPr>
                <p:cNvSpPr/>
                <p:nvPr/>
              </p:nvSpPr>
              <p:spPr>
                <a:xfrm>
                  <a:off x="10466256" y="5258205"/>
                  <a:ext cx="1410878" cy="611969"/>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Times New Roman" panose="02020603050405020304" pitchFamily="18" charset="0"/>
                          </a:rPr>
                          <m:t>𝐼𝐿</m:t>
                        </m:r>
                        <m:r>
                          <a:rPr lang="en-US" sz="1600" i="1" dirty="0" smtClean="0">
                            <a:latin typeface="Cambria Math" panose="02040503050406030204" pitchFamily="18" charset="0"/>
                            <a:cs typeface="Times New Roman" panose="02020603050405020304" pitchFamily="18" charset="0"/>
                          </a:rPr>
                          <m:t> = </m:t>
                        </m:r>
                        <m:r>
                          <a:rPr lang="en-US" sz="1600" i="1" dirty="0" smtClean="0">
                            <a:latin typeface="Cambria Math" panose="02040503050406030204" pitchFamily="18" charset="0"/>
                            <a:cs typeface="Times New Roman" panose="02020603050405020304" pitchFamily="18" charset="0"/>
                          </a:rPr>
                          <m:t>𝐼</m:t>
                        </m:r>
                        <m:r>
                          <a:rPr lang="en-US" sz="1600" i="1" dirty="0" smtClean="0">
                            <a:latin typeface="Cambria Math" panose="02040503050406030204" pitchFamily="18" charset="0"/>
                            <a:cs typeface="Times New Roman" panose="02020603050405020304" pitchFamily="18" charset="0"/>
                          </a:rPr>
                          <m:t>−</m:t>
                        </m:r>
                        <m:f>
                          <m:fPr>
                            <m:ctrlPr>
                              <a:rPr lang="en-US" sz="1600" i="1" smtClean="0">
                                <a:latin typeface="Cambria Math" panose="02040503050406030204" pitchFamily="18" charset="0"/>
                                <a:cs typeface="Times New Roman" panose="02020603050405020304" pitchFamily="18" charset="0"/>
                              </a:rPr>
                            </m:ctrlPr>
                          </m:fPr>
                          <m:num>
                            <m:sSub>
                              <m:sSubPr>
                                <m:ctrlPr>
                                  <a:rPr lang="en-IN"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𝑉</m:t>
                                </m:r>
                              </m:e>
                              <m:sub>
                                <m:r>
                                  <a:rPr lang="en-US" sz="1600" i="1">
                                    <a:latin typeface="Cambria Math" panose="02040503050406030204" pitchFamily="18" charset="0"/>
                                    <a:cs typeface="Times New Roman" panose="02020603050405020304" pitchFamily="18" charset="0"/>
                                  </a:rPr>
                                  <m:t>𝐿</m:t>
                                </m:r>
                              </m:sub>
                            </m:sSub>
                          </m:num>
                          <m:den>
                            <m:r>
                              <a:rPr lang="en-US" sz="1600" b="0" i="1" smtClean="0">
                                <a:latin typeface="Cambria Math" panose="02040503050406030204" pitchFamily="18" charset="0"/>
                                <a:cs typeface="Times New Roman" panose="02020603050405020304" pitchFamily="18" charset="0"/>
                              </a:rPr>
                              <m:t>𝑅</m:t>
                            </m:r>
                          </m:den>
                        </m:f>
                      </m:oMath>
                    </m:oMathPara>
                  </a14:m>
                  <a:endParaRPr lang="en-IN" sz="1600" dirty="0">
                    <a:latin typeface="Times New Roman" panose="02020603050405020304" pitchFamily="18" charset="0"/>
                    <a:cs typeface="Times New Roman" panose="02020603050405020304" pitchFamily="18" charset="0"/>
                  </a:endParaRPr>
                </a:p>
              </p:txBody>
            </p:sp>
          </mc:Choice>
          <mc:Fallback>
            <p:sp>
              <p:nvSpPr>
                <p:cNvPr id="13" name="Rectangle: Rounded Corners 12">
                  <a:extLst>
                    <a:ext uri="{FF2B5EF4-FFF2-40B4-BE49-F238E27FC236}">
                      <a16:creationId xmlns:a16="http://schemas.microsoft.com/office/drawing/2014/main" id="{25DC4CB3-2290-2667-3A53-6F9251E24539}"/>
                    </a:ext>
                  </a:extLst>
                </p:cNvPr>
                <p:cNvSpPr>
                  <a:spLocks noRot="1" noChangeAspect="1" noMove="1" noResize="1" noEditPoints="1" noAdjustHandles="1" noChangeArrowheads="1" noChangeShapeType="1" noTextEdit="1"/>
                </p:cNvSpPr>
                <p:nvPr/>
              </p:nvSpPr>
              <p:spPr>
                <a:xfrm>
                  <a:off x="10466256" y="5258205"/>
                  <a:ext cx="1410878" cy="611969"/>
                </a:xfrm>
                <a:prstGeom prst="roundRect">
                  <a:avLst/>
                </a:prstGeom>
                <a:blipFill>
                  <a:blip r:embed="rId5"/>
                  <a:stretch>
                    <a:fillRect/>
                  </a:stretch>
                </a:blipFill>
                <a:ln>
                  <a:noFill/>
                </a:ln>
              </p:spPr>
              <p:txBody>
                <a:bodyPr/>
                <a:lstStyle/>
                <a:p>
                  <a:r>
                    <a:rPr lang="en-IN">
                      <a:noFill/>
                    </a:rPr>
                    <a:t> </a:t>
                  </a:r>
                </a:p>
              </p:txBody>
            </p:sp>
          </mc:Fallback>
        </mc:AlternateContent>
        <p:cxnSp>
          <p:nvCxnSpPr>
            <p:cNvPr id="15" name="Straight Arrow Connector 14">
              <a:extLst>
                <a:ext uri="{FF2B5EF4-FFF2-40B4-BE49-F238E27FC236}">
                  <a16:creationId xmlns:a16="http://schemas.microsoft.com/office/drawing/2014/main" id="{7A5AA81C-7249-3F3D-78F7-7790703A8424}"/>
                </a:ext>
              </a:extLst>
            </p:cNvPr>
            <p:cNvCxnSpPr>
              <a:stCxn id="9" idx="3"/>
              <a:endCxn id="10" idx="1"/>
            </p:cNvCxnSpPr>
            <p:nvPr/>
          </p:nvCxnSpPr>
          <p:spPr>
            <a:xfrm>
              <a:off x="8161226" y="4497893"/>
              <a:ext cx="2247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66B7DC-03E3-F0F0-71A1-B8986DE8FF44}"/>
                </a:ext>
              </a:extLst>
            </p:cNvPr>
            <p:cNvCxnSpPr>
              <a:stCxn id="10" idx="3"/>
              <a:endCxn id="11" idx="1"/>
            </p:cNvCxnSpPr>
            <p:nvPr/>
          </p:nvCxnSpPr>
          <p:spPr>
            <a:xfrm flipV="1">
              <a:off x="10060306" y="4490234"/>
              <a:ext cx="274227" cy="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568739-AC33-7667-14CA-D59B0E5A71AF}"/>
                </a:ext>
              </a:extLst>
            </p:cNvPr>
            <p:cNvCxnSpPr>
              <a:stCxn id="11" idx="2"/>
              <a:endCxn id="13" idx="0"/>
            </p:cNvCxnSpPr>
            <p:nvPr/>
          </p:nvCxnSpPr>
          <p:spPr>
            <a:xfrm flipH="1">
              <a:off x="11171695" y="5071724"/>
              <a:ext cx="1" cy="186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637A1BE-5C3B-FC82-148D-0A749196E173}"/>
                </a:ext>
              </a:extLst>
            </p:cNvPr>
            <p:cNvCxnSpPr>
              <a:stCxn id="13" idx="2"/>
              <a:endCxn id="9" idx="2"/>
            </p:cNvCxnSpPr>
            <p:nvPr/>
          </p:nvCxnSpPr>
          <p:spPr>
            <a:xfrm rot="5400000" flipH="1">
              <a:off x="8843297" y="3541777"/>
              <a:ext cx="1066297" cy="3590498"/>
            </a:xfrm>
            <a:prstGeom prst="bentConnector3">
              <a:avLst>
                <a:gd name="adj1" fmla="val -214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6E0195-D44D-19AA-3193-1FB246E5844A}"/>
                </a:ext>
              </a:extLst>
            </p:cNvPr>
            <p:cNvCxnSpPr/>
            <p:nvPr/>
          </p:nvCxnSpPr>
          <p:spPr>
            <a:xfrm>
              <a:off x="11480800" y="5870174"/>
              <a:ext cx="0" cy="550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FFFF2A3-33C3-B79D-1AD0-49BC25FD1EE2}"/>
                </a:ext>
              </a:extLst>
            </p:cNvPr>
            <p:cNvSpPr txBox="1"/>
            <p:nvPr/>
          </p:nvSpPr>
          <p:spPr>
            <a:xfrm>
              <a:off x="10710755" y="6420117"/>
              <a:ext cx="1540090" cy="261610"/>
            </a:xfrm>
            <a:prstGeom prst="rect">
              <a:avLst/>
            </a:prstGeom>
            <a:noFill/>
          </p:spPr>
          <p:txBody>
            <a:bodyPr wrap="square">
              <a:spAutoFit/>
            </a:bodyPr>
            <a:lstStyle/>
            <a:p>
              <a:pPr algn="ctr"/>
              <a:r>
                <a:rPr lang="en-US" sz="1100" dirty="0">
                  <a:latin typeface="Times New Roman" panose="02020603050405020304" pitchFamily="18" charset="0"/>
                  <a:cs typeface="Times New Roman" panose="02020603050405020304" pitchFamily="18" charset="0"/>
                </a:rPr>
                <a:t>Stop at convergence</a:t>
              </a:r>
              <a:endParaRPr lang="en-IN"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17992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0D42A-E8E5-B49D-E467-6B5AA724D401}"/>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Switching Behaviour of the Ising Spin Structure</a:t>
            </a:r>
          </a:p>
        </p:txBody>
      </p:sp>
      <p:sp>
        <p:nvSpPr>
          <p:cNvPr id="3" name="Content Placeholder 2">
            <a:extLst>
              <a:ext uri="{FF2B5EF4-FFF2-40B4-BE49-F238E27FC236}">
                <a16:creationId xmlns:a16="http://schemas.microsoft.com/office/drawing/2014/main" id="{E9583816-341D-6D5C-DBE9-6887B10EE076}"/>
              </a:ext>
            </a:extLst>
          </p:cNvPr>
          <p:cNvSpPr>
            <a:spLocks noGrp="1"/>
          </p:cNvSpPr>
          <p:nvPr>
            <p:ph idx="1"/>
          </p:nvPr>
        </p:nvSpPr>
        <p:spPr/>
        <p:txBody>
          <a:bodyPr/>
          <a:lstStyle/>
          <a:p>
            <a:pPr algn="ctr"/>
            <a:r>
              <a:rPr lang="en-IN" dirty="0">
                <a:latin typeface="Times New Roman" panose="02020603050405020304" pitchFamily="18" charset="0"/>
                <a:cs typeface="Times New Roman" panose="02020603050405020304" pitchFamily="18" charset="0"/>
              </a:rPr>
              <a:t>Simulation result from The Ising Model</a:t>
            </a:r>
          </a:p>
        </p:txBody>
      </p:sp>
      <p:pic>
        <p:nvPicPr>
          <p:cNvPr id="4" name="Picture 3">
            <a:extLst>
              <a:ext uri="{FF2B5EF4-FFF2-40B4-BE49-F238E27FC236}">
                <a16:creationId xmlns:a16="http://schemas.microsoft.com/office/drawing/2014/main" id="{C052A450-1191-CD48-1564-4DC874D730D9}"/>
              </a:ext>
            </a:extLst>
          </p:cNvPr>
          <p:cNvPicPr>
            <a:picLocks noChangeAspect="1"/>
          </p:cNvPicPr>
          <p:nvPr/>
        </p:nvPicPr>
        <p:blipFill>
          <a:blip r:embed="rId2"/>
          <a:stretch>
            <a:fillRect/>
          </a:stretch>
        </p:blipFill>
        <p:spPr>
          <a:xfrm>
            <a:off x="5040573" y="2974371"/>
            <a:ext cx="6276355" cy="3337529"/>
          </a:xfrm>
          <a:prstGeom prst="rect">
            <a:avLst/>
          </a:prstGeom>
        </p:spPr>
      </p:pic>
      <p:pic>
        <p:nvPicPr>
          <p:cNvPr id="5" name="Content Placeholder 3">
            <a:extLst>
              <a:ext uri="{FF2B5EF4-FFF2-40B4-BE49-F238E27FC236}">
                <a16:creationId xmlns:a16="http://schemas.microsoft.com/office/drawing/2014/main" id="{50956D03-0E10-B635-4266-D0D5FD72F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08" y="2507226"/>
            <a:ext cx="4105531" cy="4105531"/>
          </a:xfrm>
          <a:prstGeom prst="rect">
            <a:avLst/>
          </a:prstGeom>
        </p:spPr>
      </p:pic>
      <p:pic>
        <p:nvPicPr>
          <p:cNvPr id="22" name="Graphic 21">
            <a:extLst>
              <a:ext uri="{FF2B5EF4-FFF2-40B4-BE49-F238E27FC236}">
                <a16:creationId xmlns:a16="http://schemas.microsoft.com/office/drawing/2014/main" id="{8F00BA18-E048-D6B9-EB67-4B888975699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8505" r="20561"/>
          <a:stretch/>
        </p:blipFill>
        <p:spPr>
          <a:xfrm>
            <a:off x="5476134" y="3372369"/>
            <a:ext cx="1239732" cy="1257849"/>
          </a:xfrm>
          <a:prstGeom prst="rect">
            <a:avLst/>
          </a:prstGeom>
        </p:spPr>
      </p:pic>
      <p:pic>
        <p:nvPicPr>
          <p:cNvPr id="25" name="Graphic 24">
            <a:extLst>
              <a:ext uri="{FF2B5EF4-FFF2-40B4-BE49-F238E27FC236}">
                <a16:creationId xmlns:a16="http://schemas.microsoft.com/office/drawing/2014/main" id="{D7E24AFE-047A-5677-B1C4-D64D9B0ECE6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8972" r="25000"/>
          <a:stretch/>
        </p:blipFill>
        <p:spPr>
          <a:xfrm>
            <a:off x="8114444" y="4723562"/>
            <a:ext cx="1120308" cy="1257848"/>
          </a:xfrm>
          <a:prstGeom prst="rect">
            <a:avLst/>
          </a:prstGeom>
        </p:spPr>
      </p:pic>
      <p:cxnSp>
        <p:nvCxnSpPr>
          <p:cNvPr id="29" name="Connector: Curved 28">
            <a:extLst>
              <a:ext uri="{FF2B5EF4-FFF2-40B4-BE49-F238E27FC236}">
                <a16:creationId xmlns:a16="http://schemas.microsoft.com/office/drawing/2014/main" id="{AC6B4257-4091-4A6E-AEB0-6540923D37AD}"/>
              </a:ext>
            </a:extLst>
          </p:cNvPr>
          <p:cNvCxnSpPr>
            <a:cxnSpLocks/>
          </p:cNvCxnSpPr>
          <p:nvPr/>
        </p:nvCxnSpPr>
        <p:spPr>
          <a:xfrm>
            <a:off x="6381135" y="3658759"/>
            <a:ext cx="1844612" cy="1790784"/>
          </a:xfrm>
          <a:prstGeom prst="curvedConnector3">
            <a:avLst>
              <a:gd name="adj1" fmla="val 60127"/>
            </a:avLst>
          </a:prstGeom>
          <a:ln w="28575">
            <a:solidFill>
              <a:schemeClr val="tx1">
                <a:lumMod val="95000"/>
                <a:lumOff val="5000"/>
              </a:schemeClr>
            </a:solidFill>
            <a:prstDash val="lgDashDot"/>
            <a:tailEnd type="triangle"/>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62257F1D-A46E-9E41-3AA4-F17BDF208B26}"/>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9206" r="24767"/>
          <a:stretch/>
        </p:blipFill>
        <p:spPr>
          <a:xfrm>
            <a:off x="6910652" y="3828703"/>
            <a:ext cx="1120308" cy="1257849"/>
          </a:xfrm>
          <a:prstGeom prst="rect">
            <a:avLst/>
          </a:prstGeom>
        </p:spPr>
      </p:pic>
    </p:spTree>
    <p:extLst>
      <p:ext uri="{BB962C8B-B14F-4D97-AF65-F5344CB8AC3E}">
        <p14:creationId xmlns:p14="http://schemas.microsoft.com/office/powerpoint/2010/main" val="158669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tent Placeholder 4">
            <a:extLst>
              <a:ext uri="{FF2B5EF4-FFF2-40B4-BE49-F238E27FC236}">
                <a16:creationId xmlns:a16="http://schemas.microsoft.com/office/drawing/2014/main" id="{47543380-A39F-9EB1-C055-769E346A5CC0}"/>
              </a:ext>
            </a:extLst>
          </p:cNvPr>
          <p:cNvPicPr>
            <a:picLocks noChangeAspect="1"/>
          </p:cNvPicPr>
          <p:nvPr/>
        </p:nvPicPr>
        <p:blipFill rotWithShape="1">
          <a:blip r:embed="rId2">
            <a:extLst>
              <a:ext uri="{28A0092B-C50C-407E-A947-70E740481C1C}">
                <a14:useLocalDpi xmlns:a14="http://schemas.microsoft.com/office/drawing/2010/main" val="0"/>
              </a:ext>
            </a:extLst>
          </a:blip>
          <a:srcRect l="28262" t="752" r="8002" b="66014"/>
          <a:stretch/>
        </p:blipFill>
        <p:spPr>
          <a:xfrm>
            <a:off x="1014985" y="3303289"/>
            <a:ext cx="2584052" cy="1682587"/>
          </a:xfrm>
          <a:prstGeom prst="rect">
            <a:avLst/>
          </a:prstGeom>
        </p:spPr>
      </p:pic>
      <p:sp>
        <p:nvSpPr>
          <p:cNvPr id="2" name="Title 1">
            <a:extLst>
              <a:ext uri="{FF2B5EF4-FFF2-40B4-BE49-F238E27FC236}">
                <a16:creationId xmlns:a16="http://schemas.microsoft.com/office/drawing/2014/main" id="{51F1342C-52AA-70AB-611A-B9DACC220D7F}"/>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Experimental Results which Confirms NI </a:t>
            </a:r>
          </a:p>
        </p:txBody>
      </p:sp>
      <p:sp>
        <p:nvSpPr>
          <p:cNvPr id="3" name="Content Placeholder 2">
            <a:extLst>
              <a:ext uri="{FF2B5EF4-FFF2-40B4-BE49-F238E27FC236}">
                <a16:creationId xmlns:a16="http://schemas.microsoft.com/office/drawing/2014/main" id="{257F0D1D-3E60-BEDC-3C95-20FA5F84D5F8}"/>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Experiment setup</a:t>
            </a:r>
          </a:p>
        </p:txBody>
      </p:sp>
      <p:grpSp>
        <p:nvGrpSpPr>
          <p:cNvPr id="25" name="Group 24">
            <a:extLst>
              <a:ext uri="{FF2B5EF4-FFF2-40B4-BE49-F238E27FC236}">
                <a16:creationId xmlns:a16="http://schemas.microsoft.com/office/drawing/2014/main" id="{63501DBC-457B-4434-122C-6CFF576E54C4}"/>
              </a:ext>
            </a:extLst>
          </p:cNvPr>
          <p:cNvGrpSpPr/>
          <p:nvPr/>
        </p:nvGrpSpPr>
        <p:grpSpPr>
          <a:xfrm>
            <a:off x="1908059" y="2698598"/>
            <a:ext cx="9350111" cy="3251583"/>
            <a:chOff x="-108865" y="2698598"/>
            <a:chExt cx="9350111" cy="3251583"/>
          </a:xfrm>
        </p:grpSpPr>
        <p:pic>
          <p:nvPicPr>
            <p:cNvPr id="4" name="Content Placeholder 4">
              <a:extLst>
                <a:ext uri="{FF2B5EF4-FFF2-40B4-BE49-F238E27FC236}">
                  <a16:creationId xmlns:a16="http://schemas.microsoft.com/office/drawing/2014/main" id="{9E098B93-6725-CEF6-4743-F502E7661DEA}"/>
                </a:ext>
              </a:extLst>
            </p:cNvPr>
            <p:cNvPicPr>
              <a:picLocks noChangeAspect="1"/>
            </p:cNvPicPr>
            <p:nvPr/>
          </p:nvPicPr>
          <p:blipFill rotWithShape="1">
            <a:blip r:embed="rId2">
              <a:extLst>
                <a:ext uri="{28A0092B-C50C-407E-A947-70E740481C1C}">
                  <a14:useLocalDpi xmlns:a14="http://schemas.microsoft.com/office/drawing/2010/main" val="0"/>
                </a:ext>
              </a:extLst>
            </a:blip>
            <a:srcRect l="15076" t="38257" r="14776" b="17008"/>
            <a:stretch/>
          </p:blipFill>
          <p:spPr>
            <a:xfrm>
              <a:off x="7068317" y="2698598"/>
              <a:ext cx="2172929" cy="1730478"/>
            </a:xfrm>
            <a:prstGeom prst="rect">
              <a:avLst/>
            </a:prstGeom>
          </p:spPr>
        </p:pic>
        <p:pic>
          <p:nvPicPr>
            <p:cNvPr id="5" name="Picture 4">
              <a:extLst>
                <a:ext uri="{FF2B5EF4-FFF2-40B4-BE49-F238E27FC236}">
                  <a16:creationId xmlns:a16="http://schemas.microsoft.com/office/drawing/2014/main" id="{DE7604F5-8474-BF94-FF17-099797018DA8}"/>
                </a:ext>
              </a:extLst>
            </p:cNvPr>
            <p:cNvPicPr>
              <a:picLocks noChangeAspect="1"/>
            </p:cNvPicPr>
            <p:nvPr/>
          </p:nvPicPr>
          <p:blipFill>
            <a:blip r:embed="rId3"/>
            <a:stretch>
              <a:fillRect/>
            </a:stretch>
          </p:blipFill>
          <p:spPr>
            <a:xfrm>
              <a:off x="2105865" y="3389671"/>
              <a:ext cx="3606677" cy="2560510"/>
            </a:xfrm>
            <a:prstGeom prst="rect">
              <a:avLst/>
            </a:prstGeom>
          </p:spPr>
        </p:pic>
        <p:sp>
          <p:nvSpPr>
            <p:cNvPr id="6" name="TextBox 5">
              <a:extLst>
                <a:ext uri="{FF2B5EF4-FFF2-40B4-BE49-F238E27FC236}">
                  <a16:creationId xmlns:a16="http://schemas.microsoft.com/office/drawing/2014/main" id="{9C79C0D8-2825-AF17-27DC-EE0C080C2B1B}"/>
                </a:ext>
              </a:extLst>
            </p:cNvPr>
            <p:cNvSpPr txBox="1"/>
            <p:nvPr/>
          </p:nvSpPr>
          <p:spPr>
            <a:xfrm>
              <a:off x="-108865" y="4999207"/>
              <a:ext cx="914400"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SMU</a:t>
              </a:r>
            </a:p>
          </p:txBody>
        </p:sp>
        <p:grpSp>
          <p:nvGrpSpPr>
            <p:cNvPr id="7" name="Group 6">
              <a:extLst>
                <a:ext uri="{FF2B5EF4-FFF2-40B4-BE49-F238E27FC236}">
                  <a16:creationId xmlns:a16="http://schemas.microsoft.com/office/drawing/2014/main" id="{D6154B4A-5564-66FC-3F2B-08966AF927C8}"/>
                </a:ext>
              </a:extLst>
            </p:cNvPr>
            <p:cNvGrpSpPr/>
            <p:nvPr/>
          </p:nvGrpSpPr>
          <p:grpSpPr>
            <a:xfrm>
              <a:off x="3264637" y="3843160"/>
              <a:ext cx="604684" cy="234770"/>
              <a:chOff x="3126658" y="3443749"/>
              <a:chExt cx="604684" cy="410496"/>
            </a:xfrm>
          </p:grpSpPr>
          <p:cxnSp>
            <p:nvCxnSpPr>
              <p:cNvPr id="8" name="Straight Connector 7">
                <a:extLst>
                  <a:ext uri="{FF2B5EF4-FFF2-40B4-BE49-F238E27FC236}">
                    <a16:creationId xmlns:a16="http://schemas.microsoft.com/office/drawing/2014/main" id="{B5ED24DB-8B90-1CB3-5AED-2DA68898446A}"/>
                  </a:ext>
                </a:extLst>
              </p:cNvPr>
              <p:cNvCxnSpPr/>
              <p:nvPr/>
            </p:nvCxnSpPr>
            <p:spPr>
              <a:xfrm>
                <a:off x="3126658" y="3854245"/>
                <a:ext cx="147484"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7B41C4-CC90-5429-A5FF-797A58977382}"/>
                  </a:ext>
                </a:extLst>
              </p:cNvPr>
              <p:cNvCxnSpPr>
                <a:cxnSpLocks/>
              </p:cNvCxnSpPr>
              <p:nvPr/>
            </p:nvCxnSpPr>
            <p:spPr>
              <a:xfrm flipV="1">
                <a:off x="3274142" y="3443749"/>
                <a:ext cx="309716" cy="41049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6BE3D05-2155-034D-5993-02FBC1182108}"/>
                  </a:ext>
                </a:extLst>
              </p:cNvPr>
              <p:cNvCxnSpPr>
                <a:cxnSpLocks/>
              </p:cNvCxnSpPr>
              <p:nvPr/>
            </p:nvCxnSpPr>
            <p:spPr>
              <a:xfrm>
                <a:off x="3583858" y="3443749"/>
                <a:ext cx="147484"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03011BF-03A2-6B0A-182D-CB0A1F29710E}"/>
                </a:ext>
              </a:extLst>
            </p:cNvPr>
            <p:cNvSpPr txBox="1"/>
            <p:nvPr/>
          </p:nvSpPr>
          <p:spPr>
            <a:xfrm>
              <a:off x="1816362" y="2910505"/>
              <a:ext cx="2893068"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3R-ferromagnetic core with 20 ( 40 ) windings</a:t>
              </a:r>
            </a:p>
          </p:txBody>
        </p:sp>
        <p:sp>
          <p:nvSpPr>
            <p:cNvPr id="12" name="TextBox 11">
              <a:extLst>
                <a:ext uri="{FF2B5EF4-FFF2-40B4-BE49-F238E27FC236}">
                  <a16:creationId xmlns:a16="http://schemas.microsoft.com/office/drawing/2014/main" id="{2C1FE94D-914A-A6F4-D602-FFE6636D12E0}"/>
                </a:ext>
              </a:extLst>
            </p:cNvPr>
            <p:cNvSpPr txBox="1"/>
            <p:nvPr/>
          </p:nvSpPr>
          <p:spPr>
            <a:xfrm>
              <a:off x="2882179" y="5139765"/>
              <a:ext cx="1679316" cy="523220"/>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1</a:t>
              </a:r>
              <a:r>
                <a:rPr lang="el-GR" sz="1400" dirty="0">
                  <a:latin typeface="Times New Roman" panose="02020603050405020304" pitchFamily="18" charset="0"/>
                  <a:cs typeface="Times New Roman" panose="02020603050405020304" pitchFamily="18" charset="0"/>
                </a:rPr>
                <a:t> Ω</a:t>
              </a:r>
              <a:r>
                <a:rPr lang="en-IN" sz="1400" dirty="0">
                  <a:latin typeface="Times New Roman" panose="02020603050405020304" pitchFamily="18" charset="0"/>
                  <a:cs typeface="Times New Roman" panose="02020603050405020304" pitchFamily="18" charset="0"/>
                </a:rPr>
                <a:t> resisters in parallel</a:t>
              </a:r>
            </a:p>
          </p:txBody>
        </p:sp>
        <p:cxnSp>
          <p:nvCxnSpPr>
            <p:cNvPr id="13" name="Straight Arrow Connector 12">
              <a:extLst>
                <a:ext uri="{FF2B5EF4-FFF2-40B4-BE49-F238E27FC236}">
                  <a16:creationId xmlns:a16="http://schemas.microsoft.com/office/drawing/2014/main" id="{90C0DAFE-4140-DB93-8976-061C5E8AF521}"/>
                </a:ext>
              </a:extLst>
            </p:cNvPr>
            <p:cNvCxnSpPr>
              <a:cxnSpLocks/>
            </p:cNvCxnSpPr>
            <p:nvPr/>
          </p:nvCxnSpPr>
          <p:spPr>
            <a:xfrm flipV="1">
              <a:off x="688258" y="5139765"/>
              <a:ext cx="1623121" cy="1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95A2C75-F8FE-8B7D-FE83-D931CBB56FA8}"/>
                </a:ext>
              </a:extLst>
            </p:cNvPr>
            <p:cNvCxnSpPr>
              <a:cxnSpLocks/>
            </p:cNvCxnSpPr>
            <p:nvPr/>
          </p:nvCxnSpPr>
          <p:spPr>
            <a:xfrm>
              <a:off x="2882179" y="3389671"/>
              <a:ext cx="272721" cy="501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4CCE34-043E-5DEB-95A9-2F2E7AE36F8A}"/>
                </a:ext>
              </a:extLst>
            </p:cNvPr>
            <p:cNvCxnSpPr>
              <a:cxnSpLocks/>
            </p:cNvCxnSpPr>
            <p:nvPr/>
          </p:nvCxnSpPr>
          <p:spPr>
            <a:xfrm flipH="1">
              <a:off x="5239337" y="3721439"/>
              <a:ext cx="161368" cy="474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32D7F1-A2A6-68B8-2EED-554D862AE964}"/>
                </a:ext>
              </a:extLst>
            </p:cNvPr>
            <p:cNvCxnSpPr>
              <a:cxnSpLocks/>
            </p:cNvCxnSpPr>
            <p:nvPr/>
          </p:nvCxnSpPr>
          <p:spPr>
            <a:xfrm flipV="1">
              <a:off x="3264637" y="4856808"/>
              <a:ext cx="73742" cy="282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2F3A10-62A2-C790-0B2E-001DEE07E25C}"/>
                </a:ext>
              </a:extLst>
            </p:cNvPr>
            <p:cNvCxnSpPr>
              <a:cxnSpLocks/>
            </p:cNvCxnSpPr>
            <p:nvPr/>
          </p:nvCxnSpPr>
          <p:spPr>
            <a:xfrm flipV="1">
              <a:off x="5537066" y="3207038"/>
              <a:ext cx="2529039" cy="514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8320F5E-2C5B-FC4E-A94A-B612096E389F}"/>
                </a:ext>
              </a:extLst>
            </p:cNvPr>
            <p:cNvCxnSpPr>
              <a:cxnSpLocks/>
            </p:cNvCxnSpPr>
            <p:nvPr/>
          </p:nvCxnSpPr>
          <p:spPr>
            <a:xfrm flipV="1">
              <a:off x="3988256" y="2980236"/>
              <a:ext cx="3561074" cy="323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D95A67-2A3A-15F9-BC1D-24600513D1CF}"/>
                </a:ext>
              </a:extLst>
            </p:cNvPr>
            <p:cNvCxnSpPr>
              <a:cxnSpLocks/>
            </p:cNvCxnSpPr>
            <p:nvPr/>
          </p:nvCxnSpPr>
          <p:spPr>
            <a:xfrm flipV="1">
              <a:off x="4218711" y="3606484"/>
              <a:ext cx="3429868" cy="184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9F7992D-8F2E-37A7-BFF0-69CF9C517FA9}"/>
                </a:ext>
              </a:extLst>
            </p:cNvPr>
            <p:cNvSpPr txBox="1"/>
            <p:nvPr/>
          </p:nvSpPr>
          <p:spPr>
            <a:xfrm>
              <a:off x="4161816" y="3459829"/>
              <a:ext cx="1679316" cy="307777"/>
            </a:xfrm>
            <a:prstGeom prst="rect">
              <a:avLst/>
            </a:prstGeom>
            <a:noFill/>
          </p:spPr>
          <p:txBody>
            <a:bodyPr wrap="square" rtlCol="0">
              <a:spAutoFit/>
            </a:bodyPr>
            <a:lstStyle/>
            <a:p>
              <a:pPr algn="ctr"/>
              <a:r>
                <a:rPr lang="en-IN" sz="1400" dirty="0"/>
                <a:t>4 </a:t>
              </a:r>
              <a:r>
                <a:rPr lang="el-GR" sz="1400" dirty="0"/>
                <a:t>Ω</a:t>
              </a:r>
              <a:r>
                <a:rPr lang="en-IN" sz="1400" dirty="0"/>
                <a:t> power resistor</a:t>
              </a:r>
            </a:p>
          </p:txBody>
        </p:sp>
        <p:sp>
          <p:nvSpPr>
            <p:cNvPr id="21" name="TextBox 20">
              <a:extLst>
                <a:ext uri="{FF2B5EF4-FFF2-40B4-BE49-F238E27FC236}">
                  <a16:creationId xmlns:a16="http://schemas.microsoft.com/office/drawing/2014/main" id="{7C92CF9A-7503-C596-A0CA-B86E63E47669}"/>
                </a:ext>
              </a:extLst>
            </p:cNvPr>
            <p:cNvSpPr txBox="1"/>
            <p:nvPr/>
          </p:nvSpPr>
          <p:spPr>
            <a:xfrm>
              <a:off x="2464779" y="3798383"/>
              <a:ext cx="914400" cy="307777"/>
            </a:xfrm>
            <a:prstGeom prst="rect">
              <a:avLst/>
            </a:prstGeom>
            <a:noFill/>
          </p:spPr>
          <p:txBody>
            <a:bodyPr wrap="square" rtlCol="0">
              <a:spAutoFit/>
            </a:bodyPr>
            <a:lstStyle/>
            <a:p>
              <a:pPr algn="ctr"/>
              <a:r>
                <a:rPr lang="en-IN" sz="1400" b="1" dirty="0">
                  <a:highlight>
                    <a:srgbClr val="FFFF00"/>
                  </a:highlight>
                </a:rPr>
                <a:t>V1</a:t>
              </a:r>
            </a:p>
          </p:txBody>
        </p:sp>
        <p:sp>
          <p:nvSpPr>
            <p:cNvPr id="22" name="TextBox 21">
              <a:extLst>
                <a:ext uri="{FF2B5EF4-FFF2-40B4-BE49-F238E27FC236}">
                  <a16:creationId xmlns:a16="http://schemas.microsoft.com/office/drawing/2014/main" id="{B4D86BA1-471D-46AC-DE5B-A2DAC6CABA47}"/>
                </a:ext>
              </a:extLst>
            </p:cNvPr>
            <p:cNvSpPr txBox="1"/>
            <p:nvPr/>
          </p:nvSpPr>
          <p:spPr>
            <a:xfrm>
              <a:off x="3801185" y="3798383"/>
              <a:ext cx="914400" cy="307777"/>
            </a:xfrm>
            <a:prstGeom prst="rect">
              <a:avLst/>
            </a:prstGeom>
            <a:noFill/>
          </p:spPr>
          <p:txBody>
            <a:bodyPr wrap="square" rtlCol="0">
              <a:spAutoFit/>
            </a:bodyPr>
            <a:lstStyle/>
            <a:p>
              <a:pPr algn="ctr"/>
              <a:r>
                <a:rPr lang="en-IN" sz="1400" b="1" dirty="0">
                  <a:highlight>
                    <a:srgbClr val="FFFF00"/>
                  </a:highlight>
                </a:rPr>
                <a:t>V2</a:t>
              </a:r>
            </a:p>
          </p:txBody>
        </p:sp>
        <p:cxnSp>
          <p:nvCxnSpPr>
            <p:cNvPr id="23" name="Straight Arrow Connector 22">
              <a:extLst>
                <a:ext uri="{FF2B5EF4-FFF2-40B4-BE49-F238E27FC236}">
                  <a16:creationId xmlns:a16="http://schemas.microsoft.com/office/drawing/2014/main" id="{CF394759-D5B8-969A-D45B-16AEE852BD98}"/>
                </a:ext>
              </a:extLst>
            </p:cNvPr>
            <p:cNvCxnSpPr>
              <a:cxnSpLocks/>
            </p:cNvCxnSpPr>
            <p:nvPr/>
          </p:nvCxnSpPr>
          <p:spPr>
            <a:xfrm>
              <a:off x="2921979" y="4077930"/>
              <a:ext cx="0" cy="2083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20E9BD-7780-76D2-46DC-C44833858367}"/>
                </a:ext>
              </a:extLst>
            </p:cNvPr>
            <p:cNvCxnSpPr>
              <a:cxnSpLocks/>
            </p:cNvCxnSpPr>
            <p:nvPr/>
          </p:nvCxnSpPr>
          <p:spPr>
            <a:xfrm>
              <a:off x="4258385" y="4092210"/>
              <a:ext cx="0" cy="2083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0855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1342C-52AA-70AB-611A-B9DACC220D7F}"/>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Experimental Results Which Confirms NI </a:t>
            </a:r>
          </a:p>
        </p:txBody>
      </p:sp>
      <p:sp>
        <p:nvSpPr>
          <p:cNvPr id="6" name="Title 1">
            <a:extLst>
              <a:ext uri="{FF2B5EF4-FFF2-40B4-BE49-F238E27FC236}">
                <a16:creationId xmlns:a16="http://schemas.microsoft.com/office/drawing/2014/main" id="{DC2CA238-9503-8BD2-1AF4-8999EFBB749F}"/>
              </a:ext>
            </a:extLst>
          </p:cNvPr>
          <p:cNvSpPr>
            <a:spLocks noGrp="1"/>
          </p:cNvSpPr>
          <p:nvPr/>
        </p:nvSpPr>
        <p:spPr>
          <a:xfrm>
            <a:off x="8537027" y="1999451"/>
            <a:ext cx="3161963" cy="1045208"/>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lang="en-US" sz="3200" b="0" i="0" kern="1200" cap="none" spc="0" baseline="0" dirty="0">
                <a:solidFill>
                  <a:schemeClr val="tx1"/>
                </a:solidFill>
                <a:effectLst/>
                <a:latin typeface="+mj-lt"/>
                <a:ea typeface="+mn-ea"/>
                <a:cs typeface="+mn-cs"/>
              </a:defRPr>
            </a:lvl1pPr>
          </a:lstStyle>
          <a:p>
            <a:r>
              <a:rPr lang="en-US" dirty="0">
                <a:latin typeface="Times New Roman" panose="02020603050405020304" pitchFamily="18" charset="0"/>
                <a:cs typeface="Times New Roman" panose="02020603050405020304" pitchFamily="18" charset="0"/>
              </a:rPr>
              <a:t>Measurements with SMU</a:t>
            </a:r>
            <a:endParaRPr lang="en-IN" dirty="0">
              <a:latin typeface="Times New Roman" panose="02020603050405020304" pitchFamily="18" charset="0"/>
              <a:cs typeface="Times New Roman" panose="02020603050405020304" pitchFamily="18" charset="0"/>
            </a:endParaRPr>
          </a:p>
        </p:txBody>
      </p:sp>
      <p:sp>
        <p:nvSpPr>
          <p:cNvPr id="7" name="Text Placeholder 3">
            <a:extLst>
              <a:ext uri="{FF2B5EF4-FFF2-40B4-BE49-F238E27FC236}">
                <a16:creationId xmlns:a16="http://schemas.microsoft.com/office/drawing/2014/main" id="{A894BA71-4C56-2447-83EE-2FC857973E76}"/>
              </a:ext>
            </a:extLst>
          </p:cNvPr>
          <p:cNvSpPr>
            <a:spLocks noGrp="1"/>
          </p:cNvSpPr>
          <p:nvPr/>
        </p:nvSpPr>
        <p:spPr>
          <a:xfrm>
            <a:off x="8551387" y="3135034"/>
            <a:ext cx="3420598" cy="2070116"/>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2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9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 variety of parameters such as the Parallel resistance, Number of turns and Current Amplitude were varied. Measurement are taken using Keysight DSO_x1102G.</a:t>
            </a:r>
          </a:p>
          <a:p>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F1011BE-2B29-B252-1B69-EFC093B3950B}"/>
              </a:ext>
            </a:extLst>
          </p:cNvPr>
          <p:cNvSpPr txBox="1"/>
          <p:nvPr/>
        </p:nvSpPr>
        <p:spPr>
          <a:xfrm>
            <a:off x="1282029" y="1622669"/>
            <a:ext cx="2705100" cy="21544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I =</a:t>
            </a:r>
            <a:r>
              <a:rPr lang="en-IN" sz="800" dirty="0">
                <a:solidFill>
                  <a:schemeClr val="bg2">
                    <a:lumMod val="10000"/>
                  </a:schemeClr>
                </a:solidFill>
                <a:highlight>
                  <a:srgbClr val="FFFF00"/>
                </a:highlight>
              </a:rPr>
              <a:t> 0.5 </a:t>
            </a:r>
            <a:r>
              <a:rPr lang="en-IN" sz="800" dirty="0"/>
              <a:t>A, Rp = 0.5, t = 4e-3, N = 20</a:t>
            </a:r>
          </a:p>
        </p:txBody>
      </p:sp>
      <p:pic>
        <p:nvPicPr>
          <p:cNvPr id="9" name="Picture 8">
            <a:extLst>
              <a:ext uri="{FF2B5EF4-FFF2-40B4-BE49-F238E27FC236}">
                <a16:creationId xmlns:a16="http://schemas.microsoft.com/office/drawing/2014/main" id="{6E47709B-0697-FD33-1DBD-36E8EFFA4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10" y="1861346"/>
            <a:ext cx="1895899" cy="1421924"/>
          </a:xfrm>
          <a:prstGeom prst="rect">
            <a:avLst/>
          </a:prstGeom>
        </p:spPr>
      </p:pic>
      <p:pic>
        <p:nvPicPr>
          <p:cNvPr id="10" name="Content Placeholder 12">
            <a:extLst>
              <a:ext uri="{FF2B5EF4-FFF2-40B4-BE49-F238E27FC236}">
                <a16:creationId xmlns:a16="http://schemas.microsoft.com/office/drawing/2014/main" id="{A3832945-2725-F9FD-9B95-10026E36EA85}"/>
              </a:ext>
            </a:extLst>
          </p:cNvPr>
          <p:cNvPicPr>
            <a:picLocks noGrp="1" noChangeAspect="1"/>
          </p:cNvPicPr>
          <p:nvPr/>
        </p:nvPicPr>
        <p:blipFill rotWithShape="1">
          <a:blip r:embed="rId4">
            <a:extLst>
              <a:ext uri="{28A0092B-C50C-407E-A947-70E740481C1C}">
                <a14:useLocalDpi xmlns:a14="http://schemas.microsoft.com/office/drawing/2010/main" val="0"/>
              </a:ext>
            </a:extLst>
          </a:blip>
          <a:srcRect b="33045"/>
          <a:stretch/>
        </p:blipFill>
        <p:spPr>
          <a:xfrm>
            <a:off x="2284923" y="2014883"/>
            <a:ext cx="1895899" cy="952049"/>
          </a:xfrm>
          <a:prstGeom prst="rect">
            <a:avLst/>
          </a:prstGeom>
        </p:spPr>
      </p:pic>
      <p:pic>
        <p:nvPicPr>
          <p:cNvPr id="11" name="Content Placeholder 14">
            <a:extLst>
              <a:ext uri="{FF2B5EF4-FFF2-40B4-BE49-F238E27FC236}">
                <a16:creationId xmlns:a16="http://schemas.microsoft.com/office/drawing/2014/main" id="{2C830B19-30D8-E804-A184-AA0A12FDFCFF}"/>
              </a:ext>
            </a:extLst>
          </p:cNvPr>
          <p:cNvPicPr>
            <a:picLocks noGrp="1" noChangeAspect="1"/>
          </p:cNvPicPr>
          <p:nvPr/>
        </p:nvPicPr>
        <p:blipFill rotWithShape="1">
          <a:blip r:embed="rId5">
            <a:extLst>
              <a:ext uri="{28A0092B-C50C-407E-A947-70E740481C1C}">
                <a14:useLocalDpi xmlns:a14="http://schemas.microsoft.com/office/drawing/2010/main" val="0"/>
              </a:ext>
            </a:extLst>
          </a:blip>
          <a:srcRect b="35360"/>
          <a:stretch/>
        </p:blipFill>
        <p:spPr>
          <a:xfrm>
            <a:off x="6140614" y="2015803"/>
            <a:ext cx="2143761" cy="973208"/>
          </a:xfrm>
          <a:prstGeom prst="rect">
            <a:avLst/>
          </a:prstGeom>
        </p:spPr>
      </p:pic>
      <p:pic>
        <p:nvPicPr>
          <p:cNvPr id="12" name="Picture 11">
            <a:extLst>
              <a:ext uri="{FF2B5EF4-FFF2-40B4-BE49-F238E27FC236}">
                <a16:creationId xmlns:a16="http://schemas.microsoft.com/office/drawing/2014/main" id="{F8D9C9BE-1236-9EA1-ADD8-75F1DA8442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380" y="1877842"/>
            <a:ext cx="1851536" cy="1421924"/>
          </a:xfrm>
          <a:prstGeom prst="rect">
            <a:avLst/>
          </a:prstGeom>
        </p:spPr>
      </p:pic>
      <p:sp>
        <p:nvSpPr>
          <p:cNvPr id="13" name="TextBox 13">
            <a:extLst>
              <a:ext uri="{FF2B5EF4-FFF2-40B4-BE49-F238E27FC236}">
                <a16:creationId xmlns:a16="http://schemas.microsoft.com/office/drawing/2014/main" id="{978F19E6-05AD-4CEE-2F4E-681C73CF1927}"/>
              </a:ext>
            </a:extLst>
          </p:cNvPr>
          <p:cNvSpPr txBox="1"/>
          <p:nvPr/>
        </p:nvSpPr>
        <p:spPr>
          <a:xfrm>
            <a:off x="5077068" y="1623307"/>
            <a:ext cx="3209699"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dirty="0"/>
              <a:t>I = 1 A, Rp = 0.5, t = 4e-3, N = 20</a:t>
            </a:r>
          </a:p>
        </p:txBody>
      </p:sp>
      <p:pic>
        <p:nvPicPr>
          <p:cNvPr id="14" name="Picture 13">
            <a:extLst>
              <a:ext uri="{FF2B5EF4-FFF2-40B4-BE49-F238E27FC236}">
                <a16:creationId xmlns:a16="http://schemas.microsoft.com/office/drawing/2014/main" id="{9A6D2E6D-9776-CD14-8C72-440CF8EAFC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270649" y="3714091"/>
            <a:ext cx="1694369" cy="1270293"/>
          </a:xfrm>
          <a:prstGeom prst="rect">
            <a:avLst/>
          </a:prstGeom>
        </p:spPr>
      </p:pic>
      <p:pic>
        <p:nvPicPr>
          <p:cNvPr id="15" name="Picture 14">
            <a:extLst>
              <a:ext uri="{FF2B5EF4-FFF2-40B4-BE49-F238E27FC236}">
                <a16:creationId xmlns:a16="http://schemas.microsoft.com/office/drawing/2014/main" id="{02E13F20-C82B-5228-3EC1-0C8AF1DDD5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11821" y="3708563"/>
            <a:ext cx="1721870" cy="1290911"/>
          </a:xfrm>
          <a:prstGeom prst="rect">
            <a:avLst/>
          </a:prstGeom>
        </p:spPr>
      </p:pic>
      <p:sp>
        <p:nvSpPr>
          <p:cNvPr id="16" name="TextBox 17">
            <a:extLst>
              <a:ext uri="{FF2B5EF4-FFF2-40B4-BE49-F238E27FC236}">
                <a16:creationId xmlns:a16="http://schemas.microsoft.com/office/drawing/2014/main" id="{648F8053-8912-FB89-A821-124864FC4B66}"/>
              </a:ext>
            </a:extLst>
          </p:cNvPr>
          <p:cNvSpPr txBox="1"/>
          <p:nvPr/>
        </p:nvSpPr>
        <p:spPr>
          <a:xfrm>
            <a:off x="1293067" y="3491770"/>
            <a:ext cx="1895899"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dirty="0"/>
              <a:t>I = 0.5 A, Rp = 0.5, t = 4e-3, N =  40</a:t>
            </a:r>
          </a:p>
        </p:txBody>
      </p:sp>
      <p:pic>
        <p:nvPicPr>
          <p:cNvPr id="17" name="Picture 16">
            <a:extLst>
              <a:ext uri="{FF2B5EF4-FFF2-40B4-BE49-F238E27FC236}">
                <a16:creationId xmlns:a16="http://schemas.microsoft.com/office/drawing/2014/main" id="{F866E9A1-5220-E788-F2A9-ECE5FA1E6D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1990" y="5435982"/>
            <a:ext cx="1749216" cy="1311412"/>
          </a:xfrm>
          <a:prstGeom prst="rect">
            <a:avLst/>
          </a:prstGeom>
        </p:spPr>
      </p:pic>
      <p:pic>
        <p:nvPicPr>
          <p:cNvPr id="18" name="Picture 17">
            <a:extLst>
              <a:ext uri="{FF2B5EF4-FFF2-40B4-BE49-F238E27FC236}">
                <a16:creationId xmlns:a16="http://schemas.microsoft.com/office/drawing/2014/main" id="{39228669-3FC4-EF90-3A83-8F752ADB1D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48811" y="5473147"/>
            <a:ext cx="1749215" cy="1311411"/>
          </a:xfrm>
          <a:prstGeom prst="rect">
            <a:avLst/>
          </a:prstGeom>
        </p:spPr>
      </p:pic>
      <p:sp>
        <p:nvSpPr>
          <p:cNvPr id="19" name="TextBox 21">
            <a:extLst>
              <a:ext uri="{FF2B5EF4-FFF2-40B4-BE49-F238E27FC236}">
                <a16:creationId xmlns:a16="http://schemas.microsoft.com/office/drawing/2014/main" id="{0C3FBCE9-BA3A-A461-3A4C-3D25809B1C36}"/>
              </a:ext>
            </a:extLst>
          </p:cNvPr>
          <p:cNvSpPr txBox="1"/>
          <p:nvPr/>
        </p:nvSpPr>
        <p:spPr>
          <a:xfrm>
            <a:off x="5215569" y="5205150"/>
            <a:ext cx="2750820"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dirty="0"/>
              <a:t>I = 0.5 A, Rp = 0.25, t = 4e-3, N = 40</a:t>
            </a:r>
          </a:p>
        </p:txBody>
      </p:sp>
      <p:pic>
        <p:nvPicPr>
          <p:cNvPr id="20" name="Picture 19">
            <a:extLst>
              <a:ext uri="{FF2B5EF4-FFF2-40B4-BE49-F238E27FC236}">
                <a16:creationId xmlns:a16="http://schemas.microsoft.com/office/drawing/2014/main" id="{885FF5D6-CE03-7329-0F8A-4DBA757A06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8561" y="3652620"/>
            <a:ext cx="1749217" cy="1311413"/>
          </a:xfrm>
          <a:prstGeom prst="rect">
            <a:avLst/>
          </a:prstGeom>
        </p:spPr>
      </p:pic>
      <p:pic>
        <p:nvPicPr>
          <p:cNvPr id="21" name="Picture 20">
            <a:extLst>
              <a:ext uri="{FF2B5EF4-FFF2-40B4-BE49-F238E27FC236}">
                <a16:creationId xmlns:a16="http://schemas.microsoft.com/office/drawing/2014/main" id="{C7FE4016-A359-B630-11BE-412D6FF4EC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19821" y="3666527"/>
            <a:ext cx="1896624" cy="1421925"/>
          </a:xfrm>
          <a:prstGeom prst="rect">
            <a:avLst/>
          </a:prstGeom>
        </p:spPr>
      </p:pic>
      <p:sp>
        <p:nvSpPr>
          <p:cNvPr id="22" name="TextBox 25">
            <a:extLst>
              <a:ext uri="{FF2B5EF4-FFF2-40B4-BE49-F238E27FC236}">
                <a16:creationId xmlns:a16="http://schemas.microsoft.com/office/drawing/2014/main" id="{DA54948A-458B-7EB7-0444-F55C0CB7F5B4}"/>
              </a:ext>
            </a:extLst>
          </p:cNvPr>
          <p:cNvSpPr txBox="1"/>
          <p:nvPr/>
        </p:nvSpPr>
        <p:spPr>
          <a:xfrm>
            <a:off x="5110261" y="3479373"/>
            <a:ext cx="2716599"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dirty="0"/>
              <a:t>I = 1 A, Rp = 0.25, t = 4e-3, N = 20</a:t>
            </a:r>
          </a:p>
        </p:txBody>
      </p:sp>
      <p:pic>
        <p:nvPicPr>
          <p:cNvPr id="23" name="Picture 22">
            <a:extLst>
              <a:ext uri="{FF2B5EF4-FFF2-40B4-BE49-F238E27FC236}">
                <a16:creationId xmlns:a16="http://schemas.microsoft.com/office/drawing/2014/main" id="{6044C890-3795-FD2E-B84D-164769C17EB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41024" y="5398817"/>
            <a:ext cx="1749214" cy="1311410"/>
          </a:xfrm>
          <a:prstGeom prst="rect">
            <a:avLst/>
          </a:prstGeom>
        </p:spPr>
      </p:pic>
      <p:pic>
        <p:nvPicPr>
          <p:cNvPr id="24" name="Picture 23">
            <a:extLst>
              <a:ext uri="{FF2B5EF4-FFF2-40B4-BE49-F238E27FC236}">
                <a16:creationId xmlns:a16="http://schemas.microsoft.com/office/drawing/2014/main" id="{D4353F11-B1FF-2DD6-C32E-8D44B8DF7A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508" y="5398819"/>
            <a:ext cx="1749214" cy="1311410"/>
          </a:xfrm>
          <a:prstGeom prst="rect">
            <a:avLst/>
          </a:prstGeom>
        </p:spPr>
      </p:pic>
      <p:sp>
        <p:nvSpPr>
          <p:cNvPr id="25" name="TextBox 29">
            <a:extLst>
              <a:ext uri="{FF2B5EF4-FFF2-40B4-BE49-F238E27FC236}">
                <a16:creationId xmlns:a16="http://schemas.microsoft.com/office/drawing/2014/main" id="{34F8B84B-5FB3-027F-D2BB-5503879F5243}"/>
              </a:ext>
            </a:extLst>
          </p:cNvPr>
          <p:cNvSpPr txBox="1"/>
          <p:nvPr/>
        </p:nvSpPr>
        <p:spPr>
          <a:xfrm>
            <a:off x="848088" y="5205150"/>
            <a:ext cx="2785872"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dirty="0"/>
              <a:t>I = 0.5 A, Rp = 0.25, t = 4e-3, N = 20</a:t>
            </a:r>
          </a:p>
        </p:txBody>
      </p:sp>
    </p:spTree>
    <p:extLst>
      <p:ext uri="{BB962C8B-B14F-4D97-AF65-F5344CB8AC3E}">
        <p14:creationId xmlns:p14="http://schemas.microsoft.com/office/powerpoint/2010/main" val="3654126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B2F0-E88E-4423-F8BC-FAC29857B83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Comparison with Simulation Results</a:t>
            </a:r>
          </a:p>
        </p:txBody>
      </p:sp>
      <p:pic>
        <p:nvPicPr>
          <p:cNvPr id="4" name="Picture 3">
            <a:extLst>
              <a:ext uri="{FF2B5EF4-FFF2-40B4-BE49-F238E27FC236}">
                <a16:creationId xmlns:a16="http://schemas.microsoft.com/office/drawing/2014/main" id="{D91B464E-5428-C51B-F064-CDBBCFEFEC5F}"/>
              </a:ext>
            </a:extLst>
          </p:cNvPr>
          <p:cNvPicPr>
            <a:picLocks noChangeAspect="1"/>
          </p:cNvPicPr>
          <p:nvPr/>
        </p:nvPicPr>
        <p:blipFill>
          <a:blip r:embed="rId2"/>
          <a:stretch>
            <a:fillRect/>
          </a:stretch>
        </p:blipFill>
        <p:spPr>
          <a:xfrm>
            <a:off x="696756" y="2285568"/>
            <a:ext cx="5582746" cy="3773345"/>
          </a:xfrm>
          <a:prstGeom prst="rect">
            <a:avLst/>
          </a:prstGeom>
        </p:spPr>
      </p:pic>
      <p:pic>
        <p:nvPicPr>
          <p:cNvPr id="5" name="Content Placeholder 4">
            <a:extLst>
              <a:ext uri="{FF2B5EF4-FFF2-40B4-BE49-F238E27FC236}">
                <a16:creationId xmlns:a16="http://schemas.microsoft.com/office/drawing/2014/main" id="{0A5C3FF3-EF66-3CCE-0582-D90F496DB5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72808" y="2213559"/>
            <a:ext cx="5225142" cy="3917362"/>
          </a:xfrm>
        </p:spPr>
      </p:pic>
      <p:sp>
        <p:nvSpPr>
          <p:cNvPr id="6" name="TextBox 5">
            <a:extLst>
              <a:ext uri="{FF2B5EF4-FFF2-40B4-BE49-F238E27FC236}">
                <a16:creationId xmlns:a16="http://schemas.microsoft.com/office/drawing/2014/main" id="{B33777EB-3062-2C74-E321-A37DE97A5A5C}"/>
              </a:ext>
            </a:extLst>
          </p:cNvPr>
          <p:cNvSpPr txBox="1"/>
          <p:nvPr/>
        </p:nvSpPr>
        <p:spPr>
          <a:xfrm>
            <a:off x="2849172" y="1916236"/>
            <a:ext cx="1306768"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Ising Model</a:t>
            </a:r>
          </a:p>
        </p:txBody>
      </p:sp>
      <p:sp>
        <p:nvSpPr>
          <p:cNvPr id="8" name="TextBox 7">
            <a:extLst>
              <a:ext uri="{FF2B5EF4-FFF2-40B4-BE49-F238E27FC236}">
                <a16:creationId xmlns:a16="http://schemas.microsoft.com/office/drawing/2014/main" id="{2F0BA23D-9BD8-18CD-2AF6-38505F535B62}"/>
              </a:ext>
            </a:extLst>
          </p:cNvPr>
          <p:cNvSpPr txBox="1"/>
          <p:nvPr/>
        </p:nvSpPr>
        <p:spPr>
          <a:xfrm>
            <a:off x="8036062" y="1916236"/>
            <a:ext cx="1973617" cy="369332"/>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SMU measurement</a:t>
            </a:r>
          </a:p>
        </p:txBody>
      </p:sp>
    </p:spTree>
    <p:extLst>
      <p:ext uri="{BB962C8B-B14F-4D97-AF65-F5344CB8AC3E}">
        <p14:creationId xmlns:p14="http://schemas.microsoft.com/office/powerpoint/2010/main" val="3983186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B2F0-E88E-4423-F8BC-FAC29857B83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Comparison with NC Results</a:t>
            </a:r>
          </a:p>
        </p:txBody>
      </p:sp>
      <p:sp>
        <p:nvSpPr>
          <p:cNvPr id="3" name="Content Placeholder 2">
            <a:extLst>
              <a:ext uri="{FF2B5EF4-FFF2-40B4-BE49-F238E27FC236}">
                <a16:creationId xmlns:a16="http://schemas.microsoft.com/office/drawing/2014/main" id="{905CEFB2-EBA7-0A19-69D8-EF9B52D209AB}"/>
              </a:ext>
            </a:extLst>
          </p:cNvPr>
          <p:cNvSpPr>
            <a:spLocks noGrp="1"/>
          </p:cNvSpPr>
          <p:nvPr>
            <p:ph idx="1"/>
          </p:nvPr>
        </p:nvSpPr>
        <p:spPr>
          <a:xfrm>
            <a:off x="838200" y="1539551"/>
            <a:ext cx="10515600" cy="4637412"/>
          </a:xfrm>
        </p:spPr>
        <p:txBody>
          <a:bodyPr/>
          <a:lstStyle/>
          <a:p>
            <a:pPr marL="0" indent="0" algn="ctr">
              <a:buNone/>
            </a:pPr>
            <a:r>
              <a:rPr lang="en-IN" dirty="0">
                <a:latin typeface="Times New Roman" panose="02020603050405020304" pitchFamily="18" charset="0"/>
                <a:cs typeface="Times New Roman" panose="02020603050405020304" pitchFamily="18" charset="0"/>
              </a:rPr>
              <a:t>Our SMU results &amp; Asif Khan’s paper (NC)</a:t>
            </a:r>
          </a:p>
          <a:p>
            <a:pPr marL="0" indent="0">
              <a:buNone/>
            </a:pPr>
            <a:endParaRPr lang="en-IN" dirty="0"/>
          </a:p>
        </p:txBody>
      </p:sp>
      <p:grpSp>
        <p:nvGrpSpPr>
          <p:cNvPr id="13" name="Group 12">
            <a:extLst>
              <a:ext uri="{FF2B5EF4-FFF2-40B4-BE49-F238E27FC236}">
                <a16:creationId xmlns:a16="http://schemas.microsoft.com/office/drawing/2014/main" id="{374EBBCB-5387-1FF0-E3AD-C69D07F7BD36}"/>
              </a:ext>
            </a:extLst>
          </p:cNvPr>
          <p:cNvGrpSpPr/>
          <p:nvPr/>
        </p:nvGrpSpPr>
        <p:grpSpPr>
          <a:xfrm>
            <a:off x="1429520" y="1993158"/>
            <a:ext cx="9586324" cy="4030106"/>
            <a:chOff x="485770" y="1932941"/>
            <a:chExt cx="10668769" cy="4654263"/>
          </a:xfrm>
        </p:grpSpPr>
        <p:pic>
          <p:nvPicPr>
            <p:cNvPr id="5" name="Picture 4">
              <a:extLst>
                <a:ext uri="{FF2B5EF4-FFF2-40B4-BE49-F238E27FC236}">
                  <a16:creationId xmlns:a16="http://schemas.microsoft.com/office/drawing/2014/main" id="{E23B0ECA-2B2F-003C-8708-312A3DDB59EC}"/>
                </a:ext>
              </a:extLst>
            </p:cNvPr>
            <p:cNvPicPr>
              <a:picLocks noChangeAspect="1"/>
            </p:cNvPicPr>
            <p:nvPr/>
          </p:nvPicPr>
          <p:blipFill rotWithShape="1">
            <a:blip r:embed="rId2"/>
            <a:srcRect l="51524" t="384" r="1338" b="9405"/>
            <a:stretch/>
          </p:blipFill>
          <p:spPr>
            <a:xfrm>
              <a:off x="6643101" y="2044702"/>
              <a:ext cx="4511438" cy="4430743"/>
            </a:xfrm>
            <a:prstGeom prst="rect">
              <a:avLst/>
            </a:prstGeom>
          </p:spPr>
        </p:pic>
        <p:pic>
          <p:nvPicPr>
            <p:cNvPr id="6" name="Picture 5">
              <a:extLst>
                <a:ext uri="{FF2B5EF4-FFF2-40B4-BE49-F238E27FC236}">
                  <a16:creationId xmlns:a16="http://schemas.microsoft.com/office/drawing/2014/main" id="{7545F87C-33D6-BF54-F7F0-6DF69EBE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0" y="1932941"/>
              <a:ext cx="6208049" cy="4654263"/>
            </a:xfrm>
            <a:prstGeom prst="rect">
              <a:avLst/>
            </a:prstGeom>
          </p:spPr>
        </p:pic>
        <p:sp>
          <p:nvSpPr>
            <p:cNvPr id="7" name="Oval 6">
              <a:extLst>
                <a:ext uri="{FF2B5EF4-FFF2-40B4-BE49-F238E27FC236}">
                  <a16:creationId xmlns:a16="http://schemas.microsoft.com/office/drawing/2014/main" id="{BDB7938D-3E17-62B8-33EA-878EF7B1E3FB}"/>
                </a:ext>
              </a:extLst>
            </p:cNvPr>
            <p:cNvSpPr/>
            <p:nvPr/>
          </p:nvSpPr>
          <p:spPr>
            <a:xfrm>
              <a:off x="1897901" y="2664540"/>
              <a:ext cx="568960" cy="6197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C9B2745E-E57C-CBC3-55F5-B87A2F5E96FC}"/>
                </a:ext>
              </a:extLst>
            </p:cNvPr>
            <p:cNvSpPr/>
            <p:nvPr/>
          </p:nvSpPr>
          <p:spPr>
            <a:xfrm>
              <a:off x="2928354" y="2556955"/>
              <a:ext cx="568960" cy="6197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DC6E28F-4B9A-50DE-B2CB-D12B96156069}"/>
                </a:ext>
              </a:extLst>
            </p:cNvPr>
            <p:cNvSpPr/>
            <p:nvPr/>
          </p:nvSpPr>
          <p:spPr>
            <a:xfrm>
              <a:off x="7044819" y="3441385"/>
              <a:ext cx="900733" cy="66884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8A4BDDDE-92DF-86B9-F131-13D9BE2435A0}"/>
                </a:ext>
              </a:extLst>
            </p:cNvPr>
            <p:cNvSpPr/>
            <p:nvPr/>
          </p:nvSpPr>
          <p:spPr>
            <a:xfrm>
              <a:off x="8091299" y="2222533"/>
              <a:ext cx="1002333" cy="66884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4F5DF3D1-6163-ED6E-A6E1-F50DAAB21097}"/>
                </a:ext>
              </a:extLst>
            </p:cNvPr>
            <p:cNvCxnSpPr>
              <a:cxnSpLocks/>
              <a:stCxn id="7" idx="5"/>
            </p:cNvCxnSpPr>
            <p:nvPr/>
          </p:nvCxnSpPr>
          <p:spPr>
            <a:xfrm>
              <a:off x="2383539" y="3193538"/>
              <a:ext cx="4661280" cy="767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3A191F-F463-79A8-FB4D-7BCA061839BE}"/>
                </a:ext>
              </a:extLst>
            </p:cNvPr>
            <p:cNvCxnSpPr>
              <a:stCxn id="8" idx="6"/>
              <a:endCxn id="10" idx="2"/>
            </p:cNvCxnSpPr>
            <p:nvPr/>
          </p:nvCxnSpPr>
          <p:spPr>
            <a:xfrm flipV="1">
              <a:off x="3497314" y="2556955"/>
              <a:ext cx="4593985" cy="309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450EFC9-6E26-D766-43C2-F2C937F00712}"/>
              </a:ext>
            </a:extLst>
          </p:cNvPr>
          <p:cNvSpPr txBox="1"/>
          <p:nvPr/>
        </p:nvSpPr>
        <p:spPr>
          <a:xfrm>
            <a:off x="2472232" y="5969878"/>
            <a:ext cx="349275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FM - Inductor response in input square current waveform</a:t>
            </a:r>
          </a:p>
        </p:txBody>
      </p:sp>
      <p:sp>
        <p:nvSpPr>
          <p:cNvPr id="15" name="TextBox 14">
            <a:extLst>
              <a:ext uri="{FF2B5EF4-FFF2-40B4-BE49-F238E27FC236}">
                <a16:creationId xmlns:a16="http://schemas.microsoft.com/office/drawing/2014/main" id="{C8D87B64-062D-85EA-5FF4-42AAEF61DEBA}"/>
              </a:ext>
            </a:extLst>
          </p:cNvPr>
          <p:cNvSpPr txBox="1"/>
          <p:nvPr/>
        </p:nvSpPr>
        <p:spPr>
          <a:xfrm>
            <a:off x="7073712" y="5965362"/>
            <a:ext cx="349275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FE Capacitor response in square Voltage waveform</a:t>
            </a:r>
          </a:p>
        </p:txBody>
      </p:sp>
    </p:spTree>
    <p:extLst>
      <p:ext uri="{BB962C8B-B14F-4D97-AF65-F5344CB8AC3E}">
        <p14:creationId xmlns:p14="http://schemas.microsoft.com/office/powerpoint/2010/main" val="129070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F978F-79C4-3F9B-CD83-05ED69306D34}"/>
              </a:ext>
            </a:extLst>
          </p:cNvPr>
          <p:cNvSpPr>
            <a:spLocks noGrp="1"/>
          </p:cNvSpPr>
          <p:nvPr>
            <p:ph type="title"/>
          </p:nvPr>
        </p:nvSpPr>
        <p:spPr>
          <a:xfrm>
            <a:off x="919480" y="2584291"/>
            <a:ext cx="10515600" cy="1325563"/>
          </a:xfrm>
        </p:spPr>
        <p:txBody>
          <a:bodyPr/>
          <a:lstStyle/>
          <a:p>
            <a:pPr algn="ctr"/>
            <a:r>
              <a:rPr lang="en-IN" dirty="0">
                <a:latin typeface="Times New Roman" panose="02020603050405020304" pitchFamily="18" charset="0"/>
                <a:cs typeface="Times New Roman" panose="02020603050405020304" pitchFamily="18" charset="0"/>
              </a:rPr>
              <a:t>Continuation from the previous semester OELP … </a:t>
            </a:r>
          </a:p>
        </p:txBody>
      </p:sp>
    </p:spTree>
    <p:extLst>
      <p:ext uri="{BB962C8B-B14F-4D97-AF65-F5344CB8AC3E}">
        <p14:creationId xmlns:p14="http://schemas.microsoft.com/office/powerpoint/2010/main" val="1380430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B2F0-E88E-4423-F8BC-FAC29857B83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Comparison with NC Results</a:t>
            </a:r>
          </a:p>
        </p:txBody>
      </p:sp>
      <p:sp>
        <p:nvSpPr>
          <p:cNvPr id="16" name="Content Placeholder 15">
            <a:extLst>
              <a:ext uri="{FF2B5EF4-FFF2-40B4-BE49-F238E27FC236}">
                <a16:creationId xmlns:a16="http://schemas.microsoft.com/office/drawing/2014/main" id="{1C036507-8104-C89D-0AB2-8CF50D8D1721}"/>
              </a:ext>
            </a:extLst>
          </p:cNvPr>
          <p:cNvSpPr>
            <a:spLocks noGrp="1"/>
          </p:cNvSpPr>
          <p:nvPr>
            <p:ph idx="1"/>
          </p:nvPr>
        </p:nvSpPr>
        <p:spPr>
          <a:xfrm>
            <a:off x="838200" y="1708948"/>
            <a:ext cx="10515600" cy="4351338"/>
          </a:xfrm>
        </p:spPr>
        <p:txBody>
          <a:bodyPr/>
          <a:lstStyle/>
          <a:p>
            <a:pPr algn="ctr"/>
            <a:r>
              <a:rPr lang="en-IN" sz="2800" dirty="0">
                <a:latin typeface="Times New Roman" panose="02020603050405020304" pitchFamily="18" charset="0"/>
                <a:cs typeface="Times New Roman" panose="02020603050405020304" pitchFamily="18" charset="0"/>
              </a:rPr>
              <a:t>We tried one switching and non switching pulse.. </a:t>
            </a:r>
          </a:p>
          <a:p>
            <a:endParaRPr lang="en-IN" dirty="0"/>
          </a:p>
        </p:txBody>
      </p:sp>
      <p:sp>
        <p:nvSpPr>
          <p:cNvPr id="17" name="Title 1">
            <a:extLst>
              <a:ext uri="{FF2B5EF4-FFF2-40B4-BE49-F238E27FC236}">
                <a16:creationId xmlns:a16="http://schemas.microsoft.com/office/drawing/2014/main" id="{41DF7C1D-C0D4-69B5-F7CE-A131545333E5}"/>
              </a:ext>
            </a:extLst>
          </p:cNvPr>
          <p:cNvSpPr txBox="1">
            <a:spLocks/>
          </p:cNvSpPr>
          <p:nvPr/>
        </p:nvSpPr>
        <p:spPr>
          <a:xfrm>
            <a:off x="1412239" y="1212789"/>
            <a:ext cx="8756336" cy="1102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800" dirty="0">
              <a:latin typeface="Times New Roman" panose="02020603050405020304" pitchFamily="18" charset="0"/>
              <a:cs typeface="Times New Roman" panose="02020603050405020304" pitchFamily="18" charset="0"/>
            </a:endParaRPr>
          </a:p>
        </p:txBody>
      </p:sp>
      <p:pic>
        <p:nvPicPr>
          <p:cNvPr id="18" name="Content Placeholder 4">
            <a:extLst>
              <a:ext uri="{FF2B5EF4-FFF2-40B4-BE49-F238E27FC236}">
                <a16:creationId xmlns:a16="http://schemas.microsoft.com/office/drawing/2014/main" id="{1F81ABE8-CA8A-B6E6-2938-071B640ED6E7}"/>
              </a:ext>
            </a:extLst>
          </p:cNvPr>
          <p:cNvPicPr>
            <a:picLocks noChangeAspect="1"/>
          </p:cNvPicPr>
          <p:nvPr/>
        </p:nvPicPr>
        <p:blipFill rotWithShape="1">
          <a:blip r:embed="rId2"/>
          <a:srcRect l="107" t="-1848" r="38638" b="1848"/>
          <a:stretch/>
        </p:blipFill>
        <p:spPr>
          <a:xfrm>
            <a:off x="660774" y="3162464"/>
            <a:ext cx="5647870" cy="2141958"/>
          </a:xfrm>
          <a:prstGeom prst="rect">
            <a:avLst/>
          </a:prstGeom>
        </p:spPr>
      </p:pic>
      <p:pic>
        <p:nvPicPr>
          <p:cNvPr id="19" name="Picture 18">
            <a:extLst>
              <a:ext uri="{FF2B5EF4-FFF2-40B4-BE49-F238E27FC236}">
                <a16:creationId xmlns:a16="http://schemas.microsoft.com/office/drawing/2014/main" id="{DAE9AC27-3F9B-52BA-8695-AB69936B60EB}"/>
              </a:ext>
            </a:extLst>
          </p:cNvPr>
          <p:cNvPicPr>
            <a:picLocks noChangeAspect="1"/>
          </p:cNvPicPr>
          <p:nvPr/>
        </p:nvPicPr>
        <p:blipFill rotWithShape="1">
          <a:blip r:embed="rId3"/>
          <a:srcRect l="14921" t="2636" r="14381" b="2024"/>
          <a:stretch/>
        </p:blipFill>
        <p:spPr>
          <a:xfrm>
            <a:off x="7056119" y="2855386"/>
            <a:ext cx="4450080" cy="3375631"/>
          </a:xfrm>
          <a:prstGeom prst="rect">
            <a:avLst/>
          </a:prstGeom>
        </p:spPr>
      </p:pic>
      <p:sp>
        <p:nvSpPr>
          <p:cNvPr id="20" name="TextBox 19">
            <a:extLst>
              <a:ext uri="{FF2B5EF4-FFF2-40B4-BE49-F238E27FC236}">
                <a16:creationId xmlns:a16="http://schemas.microsoft.com/office/drawing/2014/main" id="{655AA07C-5AD9-538E-5BF7-69916BE57FD4}"/>
              </a:ext>
            </a:extLst>
          </p:cNvPr>
          <p:cNvSpPr txBox="1"/>
          <p:nvPr/>
        </p:nvSpPr>
        <p:spPr>
          <a:xfrm>
            <a:off x="1506373" y="5363791"/>
            <a:ext cx="423767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Trying to apply the similar check done by the NC experiment</a:t>
            </a:r>
          </a:p>
        </p:txBody>
      </p:sp>
      <p:sp>
        <p:nvSpPr>
          <p:cNvPr id="5" name="TextBox 4">
            <a:extLst>
              <a:ext uri="{FF2B5EF4-FFF2-40B4-BE49-F238E27FC236}">
                <a16:creationId xmlns:a16="http://schemas.microsoft.com/office/drawing/2014/main" id="{FD8FBA07-C343-6E04-4D79-0106E2909B9C}"/>
              </a:ext>
            </a:extLst>
          </p:cNvPr>
          <p:cNvSpPr txBox="1"/>
          <p:nvPr/>
        </p:nvSpPr>
        <p:spPr>
          <a:xfrm>
            <a:off x="7233876" y="6339263"/>
            <a:ext cx="4272323"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Source link: </a:t>
            </a:r>
            <a:r>
              <a:rPr lang="en-IN" sz="1100" dirty="0">
                <a:latin typeface="Times New Roman" panose="02020603050405020304" pitchFamily="18" charset="0"/>
                <a:cs typeface="Times New Roman" panose="02020603050405020304" pitchFamily="18" charset="0"/>
                <a:hlinkClick r:id="rId4"/>
              </a:rPr>
              <a:t>https://www.youtube.com/watch?v=jIaxc1RfNM0&amp;t=538s</a:t>
            </a:r>
            <a:r>
              <a:rPr lang="en-IN" sz="11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75144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B2F0-E88E-4423-F8BC-FAC29857B83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Comparison with NC Results</a:t>
            </a:r>
          </a:p>
        </p:txBody>
      </p:sp>
      <p:sp>
        <p:nvSpPr>
          <p:cNvPr id="17" name="Title 1">
            <a:extLst>
              <a:ext uri="{FF2B5EF4-FFF2-40B4-BE49-F238E27FC236}">
                <a16:creationId xmlns:a16="http://schemas.microsoft.com/office/drawing/2014/main" id="{41DF7C1D-C0D4-69B5-F7CE-A131545333E5}"/>
              </a:ext>
            </a:extLst>
          </p:cNvPr>
          <p:cNvSpPr txBox="1">
            <a:spLocks/>
          </p:cNvSpPr>
          <p:nvPr/>
        </p:nvSpPr>
        <p:spPr>
          <a:xfrm>
            <a:off x="1412239" y="1212789"/>
            <a:ext cx="8756336" cy="1102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28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94131F18-5A5D-D17F-54DD-FA3B6980EC4D}"/>
              </a:ext>
            </a:extLst>
          </p:cNvPr>
          <p:cNvGrpSpPr/>
          <p:nvPr/>
        </p:nvGrpSpPr>
        <p:grpSpPr>
          <a:xfrm>
            <a:off x="1975393" y="1690688"/>
            <a:ext cx="8095379" cy="4326059"/>
            <a:chOff x="238760" y="1107866"/>
            <a:chExt cx="7523387" cy="5750134"/>
          </a:xfrm>
        </p:grpSpPr>
        <p:grpSp>
          <p:nvGrpSpPr>
            <p:cNvPr id="4" name="Group 3">
              <a:extLst>
                <a:ext uri="{FF2B5EF4-FFF2-40B4-BE49-F238E27FC236}">
                  <a16:creationId xmlns:a16="http://schemas.microsoft.com/office/drawing/2014/main" id="{ED884D61-B458-44CF-1C4F-E67D5565C4B3}"/>
                </a:ext>
              </a:extLst>
            </p:cNvPr>
            <p:cNvGrpSpPr/>
            <p:nvPr/>
          </p:nvGrpSpPr>
          <p:grpSpPr>
            <a:xfrm>
              <a:off x="238760" y="1228766"/>
              <a:ext cx="7477133" cy="5629234"/>
              <a:chOff x="238760" y="1228766"/>
              <a:chExt cx="7477133" cy="5629234"/>
            </a:xfrm>
          </p:grpSpPr>
          <p:pic>
            <p:nvPicPr>
              <p:cNvPr id="6" name="Picture 5">
                <a:extLst>
                  <a:ext uri="{FF2B5EF4-FFF2-40B4-BE49-F238E27FC236}">
                    <a16:creationId xmlns:a16="http://schemas.microsoft.com/office/drawing/2014/main" id="{CD5C421E-7888-720F-A32F-F8336F773B2F}"/>
                  </a:ext>
                </a:extLst>
              </p:cNvPr>
              <p:cNvPicPr>
                <a:picLocks noChangeAspect="1"/>
              </p:cNvPicPr>
              <p:nvPr/>
            </p:nvPicPr>
            <p:blipFill>
              <a:blip r:embed="rId2"/>
              <a:stretch>
                <a:fillRect/>
              </a:stretch>
            </p:blipFill>
            <p:spPr>
              <a:xfrm>
                <a:off x="238760" y="1252286"/>
                <a:ext cx="7477133" cy="5605714"/>
              </a:xfrm>
              <a:prstGeom prst="rect">
                <a:avLst/>
              </a:prstGeom>
            </p:spPr>
          </p:pic>
          <p:sp>
            <p:nvSpPr>
              <p:cNvPr id="7" name="Oval 6">
                <a:extLst>
                  <a:ext uri="{FF2B5EF4-FFF2-40B4-BE49-F238E27FC236}">
                    <a16:creationId xmlns:a16="http://schemas.microsoft.com/office/drawing/2014/main" id="{7BA518DB-9B3A-558C-7A06-1CF9608953B3}"/>
                  </a:ext>
                </a:extLst>
              </p:cNvPr>
              <p:cNvSpPr/>
              <p:nvPr/>
            </p:nvSpPr>
            <p:spPr>
              <a:xfrm>
                <a:off x="1473200" y="3129280"/>
                <a:ext cx="335280" cy="375920"/>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C1C3CE5-830C-31F3-A7EC-6F478A3C62C0}"/>
                  </a:ext>
                </a:extLst>
              </p:cNvPr>
              <p:cNvSpPr/>
              <p:nvPr/>
            </p:nvSpPr>
            <p:spPr>
              <a:xfrm>
                <a:off x="1981200" y="1872900"/>
                <a:ext cx="335280" cy="375920"/>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AB6418B5-0E40-44B7-1098-BD4E81C10558}"/>
                  </a:ext>
                </a:extLst>
              </p:cNvPr>
              <p:cNvCxnSpPr>
                <a:stCxn id="8" idx="7"/>
              </p:cNvCxnSpPr>
              <p:nvPr/>
            </p:nvCxnSpPr>
            <p:spPr>
              <a:xfrm flipV="1">
                <a:off x="2267379" y="1402080"/>
                <a:ext cx="1085421" cy="52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5C0B5E6-7E82-CF89-EC93-2760AC906077}"/>
                  </a:ext>
                </a:extLst>
              </p:cNvPr>
              <p:cNvCxnSpPr>
                <a:stCxn id="7" idx="6"/>
              </p:cNvCxnSpPr>
              <p:nvPr/>
            </p:nvCxnSpPr>
            <p:spPr>
              <a:xfrm flipV="1">
                <a:off x="1808480" y="1442720"/>
                <a:ext cx="1554480" cy="1874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5F503F-1EB0-BF70-96BD-B6D99856F20F}"/>
                  </a:ext>
                </a:extLst>
              </p:cNvPr>
              <p:cNvSpPr txBox="1"/>
              <p:nvPr/>
            </p:nvSpPr>
            <p:spPr>
              <a:xfrm>
                <a:off x="3322833" y="1228766"/>
                <a:ext cx="1090788" cy="490911"/>
              </a:xfrm>
              <a:prstGeom prst="rect">
                <a:avLst/>
              </a:prstGeom>
              <a:noFill/>
            </p:spPr>
            <p:txBody>
              <a:bodyPr wrap="none" rtlCol="0">
                <a:spAutoFit/>
              </a:bodyPr>
              <a:lstStyle/>
              <a:p>
                <a:r>
                  <a:rPr lang="en-IN" dirty="0">
                    <a:highlight>
                      <a:srgbClr val="FFFF00"/>
                    </a:highlight>
                    <a:latin typeface="Times New Roman" panose="02020603050405020304" pitchFamily="18" charset="0"/>
                    <a:cs typeface="Times New Roman" panose="02020603050405020304" pitchFamily="18" charset="0"/>
                  </a:rPr>
                  <a:t>Switching</a:t>
                </a:r>
                <a:r>
                  <a:rPr lang="en-IN" dirty="0"/>
                  <a:t> </a:t>
                </a:r>
              </a:p>
            </p:txBody>
          </p:sp>
          <p:sp>
            <p:nvSpPr>
              <p:cNvPr id="12" name="Oval 11">
                <a:extLst>
                  <a:ext uri="{FF2B5EF4-FFF2-40B4-BE49-F238E27FC236}">
                    <a16:creationId xmlns:a16="http://schemas.microsoft.com/office/drawing/2014/main" id="{5D417C8E-B45E-F161-B9B8-F15A952A3351}"/>
                  </a:ext>
                </a:extLst>
              </p:cNvPr>
              <p:cNvSpPr/>
              <p:nvPr/>
            </p:nvSpPr>
            <p:spPr>
              <a:xfrm>
                <a:off x="4474474" y="2423316"/>
                <a:ext cx="335280" cy="375920"/>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F0F85E7-86AF-7750-0BF1-78A613F3BF51}"/>
                  </a:ext>
                </a:extLst>
              </p:cNvPr>
              <p:cNvSpPr/>
              <p:nvPr/>
            </p:nvSpPr>
            <p:spPr>
              <a:xfrm>
                <a:off x="4977394" y="1790251"/>
                <a:ext cx="335280" cy="375920"/>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57ECFC07-92EC-21C7-0353-3BA771F1F0D6}"/>
                  </a:ext>
                </a:extLst>
              </p:cNvPr>
              <p:cNvCxnSpPr>
                <a:stCxn id="13" idx="7"/>
              </p:cNvCxnSpPr>
              <p:nvPr/>
            </p:nvCxnSpPr>
            <p:spPr>
              <a:xfrm flipV="1">
                <a:off x="5263573" y="1319431"/>
                <a:ext cx="1085421" cy="52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DC04EDE-3EF5-47C6-6D2B-23393A400141}"/>
                  </a:ext>
                </a:extLst>
              </p:cNvPr>
              <p:cNvCxnSpPr>
                <a:cxnSpLocks/>
                <a:stCxn id="12" idx="6"/>
              </p:cNvCxnSpPr>
              <p:nvPr/>
            </p:nvCxnSpPr>
            <p:spPr>
              <a:xfrm flipV="1">
                <a:off x="4809754" y="1427296"/>
                <a:ext cx="1539240" cy="118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D7CB54A-F93E-8AAD-E66A-044DAD18CC65}"/>
                </a:ext>
              </a:extLst>
            </p:cNvPr>
            <p:cNvSpPr txBox="1"/>
            <p:nvPr/>
          </p:nvSpPr>
          <p:spPr>
            <a:xfrm>
              <a:off x="6301903" y="1107866"/>
              <a:ext cx="1460244" cy="490911"/>
            </a:xfrm>
            <a:prstGeom prst="rect">
              <a:avLst/>
            </a:prstGeom>
            <a:noFill/>
          </p:spPr>
          <p:txBody>
            <a:bodyPr wrap="none" rtlCol="0">
              <a:spAutoFit/>
            </a:bodyPr>
            <a:lstStyle/>
            <a:p>
              <a:r>
                <a:rPr lang="en-IN" dirty="0"/>
                <a:t> </a:t>
              </a:r>
              <a:r>
                <a:rPr lang="en-IN" dirty="0">
                  <a:highlight>
                    <a:srgbClr val="FFFF00"/>
                  </a:highlight>
                  <a:latin typeface="Times New Roman" panose="02020603050405020304" pitchFamily="18" charset="0"/>
                  <a:cs typeface="Times New Roman" panose="02020603050405020304" pitchFamily="18" charset="0"/>
                </a:rPr>
                <a:t>No Switching </a:t>
              </a:r>
            </a:p>
          </p:txBody>
        </p:sp>
      </p:grpSp>
    </p:spTree>
    <p:extLst>
      <p:ext uri="{BB962C8B-B14F-4D97-AF65-F5344CB8AC3E}">
        <p14:creationId xmlns:p14="http://schemas.microsoft.com/office/powerpoint/2010/main" val="260240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CE3E-9E1E-7FA4-707F-12D8B243E3E8}"/>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Benchmarking the Results with the Experiment Data</a:t>
            </a:r>
          </a:p>
        </p:txBody>
      </p:sp>
      <p:sp>
        <p:nvSpPr>
          <p:cNvPr id="3" name="Content Placeholder 2">
            <a:extLst>
              <a:ext uri="{FF2B5EF4-FFF2-40B4-BE49-F238E27FC236}">
                <a16:creationId xmlns:a16="http://schemas.microsoft.com/office/drawing/2014/main" id="{0BD5C956-B5F1-1065-DF00-C67180D88B9E}"/>
              </a:ext>
            </a:extLst>
          </p:cNvPr>
          <p:cNvSpPr>
            <a:spLocks noGrp="1"/>
          </p:cNvSpPr>
          <p:nvPr>
            <p:ph idx="1"/>
          </p:nvPr>
        </p:nvSpPr>
        <p:spPr/>
        <p:txBody>
          <a:bodyPr/>
          <a:lstStyle/>
          <a:p>
            <a:pPr marL="0" indent="0" algn="ctr">
              <a:buNone/>
            </a:pPr>
            <a:r>
              <a:rPr lang="en-IN" dirty="0">
                <a:latin typeface="Times New Roman" panose="02020603050405020304" pitchFamily="18" charset="0"/>
                <a:cs typeface="Times New Roman" panose="02020603050405020304" pitchFamily="18" charset="0"/>
              </a:rPr>
              <a:t>Tuning the Ising model hysteresis to the inductor hysteresis</a:t>
            </a:r>
          </a:p>
        </p:txBody>
      </p:sp>
      <p:pic>
        <p:nvPicPr>
          <p:cNvPr id="4" name="Picture 3">
            <a:extLst>
              <a:ext uri="{FF2B5EF4-FFF2-40B4-BE49-F238E27FC236}">
                <a16:creationId xmlns:a16="http://schemas.microsoft.com/office/drawing/2014/main" id="{BB499B98-9878-8C5C-F3DD-90749C442923}"/>
              </a:ext>
            </a:extLst>
          </p:cNvPr>
          <p:cNvPicPr>
            <a:picLocks noChangeAspect="1"/>
          </p:cNvPicPr>
          <p:nvPr/>
        </p:nvPicPr>
        <p:blipFill>
          <a:blip r:embed="rId2"/>
          <a:stretch>
            <a:fillRect/>
          </a:stretch>
        </p:blipFill>
        <p:spPr>
          <a:xfrm>
            <a:off x="6406834" y="2510688"/>
            <a:ext cx="4334250" cy="3508541"/>
          </a:xfrm>
          <a:prstGeom prst="rect">
            <a:avLst/>
          </a:prstGeom>
        </p:spPr>
      </p:pic>
      <p:pic>
        <p:nvPicPr>
          <p:cNvPr id="6" name="Picture 5">
            <a:extLst>
              <a:ext uri="{FF2B5EF4-FFF2-40B4-BE49-F238E27FC236}">
                <a16:creationId xmlns:a16="http://schemas.microsoft.com/office/drawing/2014/main" id="{38E3A0AD-19F4-4164-9F00-5BEE12F1D088}"/>
              </a:ext>
            </a:extLst>
          </p:cNvPr>
          <p:cNvPicPr>
            <a:picLocks noChangeAspect="1"/>
          </p:cNvPicPr>
          <p:nvPr/>
        </p:nvPicPr>
        <p:blipFill>
          <a:blip r:embed="rId3"/>
          <a:stretch>
            <a:fillRect/>
          </a:stretch>
        </p:blipFill>
        <p:spPr>
          <a:xfrm>
            <a:off x="1230203" y="2490525"/>
            <a:ext cx="5054567" cy="3821375"/>
          </a:xfrm>
          <a:prstGeom prst="rect">
            <a:avLst/>
          </a:prstGeom>
        </p:spPr>
      </p:pic>
      <p:sp>
        <p:nvSpPr>
          <p:cNvPr id="7" name="TextBox 6">
            <a:extLst>
              <a:ext uri="{FF2B5EF4-FFF2-40B4-BE49-F238E27FC236}">
                <a16:creationId xmlns:a16="http://schemas.microsoft.com/office/drawing/2014/main" id="{B7CAD842-8385-78CB-6D64-BCD50CDCCEA4}"/>
              </a:ext>
            </a:extLst>
          </p:cNvPr>
          <p:cNvSpPr txBox="1"/>
          <p:nvPr/>
        </p:nvSpPr>
        <p:spPr>
          <a:xfrm>
            <a:off x="1862191" y="6226178"/>
            <a:ext cx="3790589"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Experimentally verified hysteresis loop</a:t>
            </a:r>
          </a:p>
        </p:txBody>
      </p:sp>
      <p:sp>
        <p:nvSpPr>
          <p:cNvPr id="8" name="TextBox 7">
            <a:extLst>
              <a:ext uri="{FF2B5EF4-FFF2-40B4-BE49-F238E27FC236}">
                <a16:creationId xmlns:a16="http://schemas.microsoft.com/office/drawing/2014/main" id="{10E4B496-A04E-979D-4EBD-C13418CFBED7}"/>
              </a:ext>
            </a:extLst>
          </p:cNvPr>
          <p:cNvSpPr txBox="1"/>
          <p:nvPr/>
        </p:nvSpPr>
        <p:spPr>
          <a:xfrm>
            <a:off x="6676773" y="6154166"/>
            <a:ext cx="3794372" cy="646331"/>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Tuned the model parameters to match</a:t>
            </a:r>
          </a:p>
          <a:p>
            <a:pPr algn="ctr"/>
            <a:r>
              <a:rPr lang="en-IN" dirty="0">
                <a:latin typeface="Times New Roman" panose="02020603050405020304" pitchFamily="18" charset="0"/>
                <a:cs typeface="Times New Roman" panose="02020603050405020304" pitchFamily="18" charset="0"/>
              </a:rPr>
              <a:t> the core’s hysteresis loop</a:t>
            </a:r>
          </a:p>
        </p:txBody>
      </p:sp>
      <p:cxnSp>
        <p:nvCxnSpPr>
          <p:cNvPr id="13" name="Connector: Curved 12">
            <a:extLst>
              <a:ext uri="{FF2B5EF4-FFF2-40B4-BE49-F238E27FC236}">
                <a16:creationId xmlns:a16="http://schemas.microsoft.com/office/drawing/2014/main" id="{1592C451-30EF-BF3E-CC0F-72BA2B878E27}"/>
              </a:ext>
            </a:extLst>
          </p:cNvPr>
          <p:cNvCxnSpPr>
            <a:cxnSpLocks/>
          </p:cNvCxnSpPr>
          <p:nvPr/>
        </p:nvCxnSpPr>
        <p:spPr>
          <a:xfrm rot="5400000">
            <a:off x="7226300" y="4168140"/>
            <a:ext cx="2463800" cy="40640"/>
          </a:xfrm>
          <a:prstGeom prst="curvedConnector3">
            <a:avLst>
              <a:gd name="adj1" fmla="val 103"/>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97C44E20-AE63-2FF2-EA77-F54632680E85}"/>
              </a:ext>
            </a:extLst>
          </p:cNvPr>
          <p:cNvCxnSpPr>
            <a:cxnSpLocks/>
          </p:cNvCxnSpPr>
          <p:nvPr/>
        </p:nvCxnSpPr>
        <p:spPr>
          <a:xfrm rot="5400000">
            <a:off x="7587385" y="4198620"/>
            <a:ext cx="2463800" cy="40640"/>
          </a:xfrm>
          <a:prstGeom prst="curvedConnector3">
            <a:avLst>
              <a:gd name="adj1" fmla="val 103"/>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979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8CE3E-9E1E-7FA4-707F-12D8B243E3E8}"/>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Benchmarking the Results with the Experiment Data</a:t>
            </a:r>
          </a:p>
        </p:txBody>
      </p:sp>
      <p:sp>
        <p:nvSpPr>
          <p:cNvPr id="3" name="Content Placeholder 2">
            <a:extLst>
              <a:ext uri="{FF2B5EF4-FFF2-40B4-BE49-F238E27FC236}">
                <a16:creationId xmlns:a16="http://schemas.microsoft.com/office/drawing/2014/main" id="{0BD5C956-B5F1-1065-DF00-C67180D88B9E}"/>
              </a:ext>
            </a:extLst>
          </p:cNvPr>
          <p:cNvSpPr>
            <a:spLocks noGrp="1"/>
          </p:cNvSpPr>
          <p:nvPr>
            <p:ph idx="1"/>
          </p:nvPr>
        </p:nvSpPr>
        <p:spPr/>
        <p:txBody>
          <a:bodyPr/>
          <a:lstStyle/>
          <a:p>
            <a:pPr marL="0" indent="0" algn="ctr">
              <a:buNone/>
            </a:pPr>
            <a:r>
              <a:rPr lang="en-IN" dirty="0">
                <a:latin typeface="Times New Roman" panose="02020603050405020304" pitchFamily="18" charset="0"/>
                <a:cs typeface="Times New Roman" panose="02020603050405020304" pitchFamily="18" charset="0"/>
              </a:rPr>
              <a:t>Now used the updated model to run the Ising simulation</a:t>
            </a:r>
          </a:p>
        </p:txBody>
      </p:sp>
      <p:pic>
        <p:nvPicPr>
          <p:cNvPr id="10" name="Picture 9">
            <a:extLst>
              <a:ext uri="{FF2B5EF4-FFF2-40B4-BE49-F238E27FC236}">
                <a16:creationId xmlns:a16="http://schemas.microsoft.com/office/drawing/2014/main" id="{1814C172-8AB5-4F7C-EA46-C3F143B24058}"/>
              </a:ext>
            </a:extLst>
          </p:cNvPr>
          <p:cNvPicPr>
            <a:picLocks noChangeAspect="1"/>
          </p:cNvPicPr>
          <p:nvPr/>
        </p:nvPicPr>
        <p:blipFill>
          <a:blip r:embed="rId2"/>
          <a:stretch>
            <a:fillRect/>
          </a:stretch>
        </p:blipFill>
        <p:spPr>
          <a:xfrm>
            <a:off x="2475730" y="2487616"/>
            <a:ext cx="7240540" cy="4106223"/>
          </a:xfrm>
          <a:prstGeom prst="rect">
            <a:avLst/>
          </a:prstGeom>
        </p:spPr>
      </p:pic>
    </p:spTree>
    <p:extLst>
      <p:ext uri="{BB962C8B-B14F-4D97-AF65-F5344CB8AC3E}">
        <p14:creationId xmlns:p14="http://schemas.microsoft.com/office/powerpoint/2010/main" val="240101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1342C-52AA-70AB-611A-B9DACC220D7F}"/>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More Robust Setup to Clean Up the Results</a:t>
            </a:r>
          </a:p>
        </p:txBody>
      </p:sp>
      <p:sp>
        <p:nvSpPr>
          <p:cNvPr id="3" name="Content Placeholder 2">
            <a:extLst>
              <a:ext uri="{FF2B5EF4-FFF2-40B4-BE49-F238E27FC236}">
                <a16:creationId xmlns:a16="http://schemas.microsoft.com/office/drawing/2014/main" id="{257F0D1D-3E60-BEDC-3C95-20FA5F84D5F8}"/>
              </a:ext>
            </a:extLst>
          </p:cNvPr>
          <p:cNvSpPr>
            <a:spLocks noGrp="1"/>
          </p:cNvSpPr>
          <p:nvPr>
            <p:ph idx="1"/>
          </p:nvPr>
        </p:nvSpPr>
        <p:spPr/>
        <p:txBody>
          <a:bodyPr/>
          <a:lstStyle/>
          <a:p>
            <a:pPr algn="ctr"/>
            <a:r>
              <a:rPr lang="en-IN" dirty="0">
                <a:latin typeface="Times New Roman" panose="02020603050405020304" pitchFamily="18" charset="0"/>
                <a:cs typeface="Times New Roman" panose="02020603050405020304" pitchFamily="18" charset="0"/>
              </a:rPr>
              <a:t>Voltage controlled Current Source - a design from TI</a:t>
            </a:r>
          </a:p>
        </p:txBody>
      </p:sp>
      <p:pic>
        <p:nvPicPr>
          <p:cNvPr id="4" name="Content Placeholder 3">
            <a:extLst>
              <a:ext uri="{FF2B5EF4-FFF2-40B4-BE49-F238E27FC236}">
                <a16:creationId xmlns:a16="http://schemas.microsoft.com/office/drawing/2014/main" id="{CA7ED3EA-5699-2E1D-B7B7-4EB54E51738B}"/>
              </a:ext>
            </a:extLst>
          </p:cNvPr>
          <p:cNvPicPr>
            <a:picLocks noChangeAspect="1"/>
          </p:cNvPicPr>
          <p:nvPr/>
        </p:nvPicPr>
        <p:blipFill rotWithShape="1">
          <a:blip r:embed="rId2">
            <a:extLst>
              <a:ext uri="{28A0092B-C50C-407E-A947-70E740481C1C}">
                <a14:useLocalDpi xmlns:a14="http://schemas.microsoft.com/office/drawing/2010/main" val="0"/>
              </a:ext>
            </a:extLst>
          </a:blip>
          <a:srcRect l="5435" t="5516" r="2805"/>
          <a:stretch/>
        </p:blipFill>
        <p:spPr bwMode="auto">
          <a:xfrm>
            <a:off x="366764" y="2521952"/>
            <a:ext cx="5973076" cy="331973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3AEC147-8EC1-9112-48C9-CD4BB3708A70}"/>
              </a:ext>
            </a:extLst>
          </p:cNvPr>
          <p:cNvPicPr>
            <a:picLocks noChangeAspect="1"/>
          </p:cNvPicPr>
          <p:nvPr/>
        </p:nvPicPr>
        <p:blipFill>
          <a:blip r:embed="rId3"/>
          <a:stretch>
            <a:fillRect/>
          </a:stretch>
        </p:blipFill>
        <p:spPr>
          <a:xfrm>
            <a:off x="6339840" y="2521952"/>
            <a:ext cx="5423914" cy="3454668"/>
          </a:xfrm>
          <a:prstGeom prst="rect">
            <a:avLst/>
          </a:prstGeom>
        </p:spPr>
      </p:pic>
      <p:sp>
        <p:nvSpPr>
          <p:cNvPr id="6" name="TextBox 5">
            <a:extLst>
              <a:ext uri="{FF2B5EF4-FFF2-40B4-BE49-F238E27FC236}">
                <a16:creationId xmlns:a16="http://schemas.microsoft.com/office/drawing/2014/main" id="{D53C7020-E8A0-FCC8-07E0-9BFBE00E1EBB}"/>
              </a:ext>
            </a:extLst>
          </p:cNvPr>
          <p:cNvSpPr txBox="1"/>
          <p:nvPr/>
        </p:nvSpPr>
        <p:spPr>
          <a:xfrm>
            <a:off x="1445067" y="5850235"/>
            <a:ext cx="3961341" cy="923330"/>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Simulation and verification of the design</a:t>
            </a:r>
          </a:p>
          <a:p>
            <a:pPr algn="ctr"/>
            <a:r>
              <a:rPr lang="en-IN" dirty="0">
                <a:latin typeface="Times New Roman" panose="02020603050405020304" pitchFamily="18" charset="0"/>
                <a:cs typeface="Times New Roman" panose="02020603050405020304" pitchFamily="18" charset="0"/>
              </a:rPr>
              <a:t> are done on Tina-Cloud simulator</a:t>
            </a:r>
          </a:p>
          <a:p>
            <a:pPr algn="ctr"/>
            <a:r>
              <a:rPr lang="en-IN" dirty="0">
                <a:latin typeface="Times New Roman" panose="02020603050405020304" pitchFamily="18" charset="0"/>
                <a:cs typeface="Times New Roman" panose="02020603050405020304" pitchFamily="18" charset="0"/>
              </a:rPr>
              <a:t>(circuit simulator of Texas)</a:t>
            </a:r>
          </a:p>
        </p:txBody>
      </p:sp>
      <p:sp>
        <p:nvSpPr>
          <p:cNvPr id="7" name="TextBox 6">
            <a:extLst>
              <a:ext uri="{FF2B5EF4-FFF2-40B4-BE49-F238E27FC236}">
                <a16:creationId xmlns:a16="http://schemas.microsoft.com/office/drawing/2014/main" id="{EB2F6981-23FA-9B90-881B-6F0FDFF2208C}"/>
              </a:ext>
            </a:extLst>
          </p:cNvPr>
          <p:cNvSpPr txBox="1"/>
          <p:nvPr/>
        </p:nvSpPr>
        <p:spPr>
          <a:xfrm>
            <a:off x="7526380" y="6092469"/>
            <a:ext cx="3050836" cy="369332"/>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Schematic designed in KiCAD</a:t>
            </a:r>
          </a:p>
        </p:txBody>
      </p:sp>
    </p:spTree>
    <p:extLst>
      <p:ext uri="{BB962C8B-B14F-4D97-AF65-F5344CB8AC3E}">
        <p14:creationId xmlns:p14="http://schemas.microsoft.com/office/powerpoint/2010/main" val="2948285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1342C-52AA-70AB-611A-B9DACC220D7F}"/>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Tested in Breadboard</a:t>
            </a:r>
          </a:p>
        </p:txBody>
      </p:sp>
      <p:sp>
        <p:nvSpPr>
          <p:cNvPr id="3" name="Content Placeholder 2">
            <a:extLst>
              <a:ext uri="{FF2B5EF4-FFF2-40B4-BE49-F238E27FC236}">
                <a16:creationId xmlns:a16="http://schemas.microsoft.com/office/drawing/2014/main" id="{257F0D1D-3E60-BEDC-3C95-20FA5F84D5F8}"/>
              </a:ext>
            </a:extLst>
          </p:cNvPr>
          <p:cNvSpPr>
            <a:spLocks noGrp="1"/>
          </p:cNvSpPr>
          <p:nvPr>
            <p:ph idx="1"/>
          </p:nvPr>
        </p:nvSpPr>
        <p:spPr/>
        <p:txBody>
          <a:bodyPr/>
          <a:lstStyle/>
          <a:p>
            <a:pPr algn="ctr"/>
            <a:r>
              <a:rPr lang="en-IN" dirty="0">
                <a:latin typeface="Times New Roman" panose="02020603050405020304" pitchFamily="18" charset="0"/>
                <a:cs typeface="Times New Roman" panose="02020603050405020304" pitchFamily="18" charset="0"/>
              </a:rPr>
              <a:t>Voltage controlled Current Source - a design from TI</a:t>
            </a:r>
          </a:p>
        </p:txBody>
      </p:sp>
      <p:grpSp>
        <p:nvGrpSpPr>
          <p:cNvPr id="8" name="Group 7">
            <a:extLst>
              <a:ext uri="{FF2B5EF4-FFF2-40B4-BE49-F238E27FC236}">
                <a16:creationId xmlns:a16="http://schemas.microsoft.com/office/drawing/2014/main" id="{38A6A07D-C751-3A8C-3C93-5DD1B1BE33FE}"/>
              </a:ext>
            </a:extLst>
          </p:cNvPr>
          <p:cNvGrpSpPr/>
          <p:nvPr/>
        </p:nvGrpSpPr>
        <p:grpSpPr>
          <a:xfrm>
            <a:off x="107154" y="2900657"/>
            <a:ext cx="5529449" cy="3112452"/>
            <a:chOff x="0" y="0"/>
            <a:chExt cx="6953250" cy="3500120"/>
          </a:xfrm>
        </p:grpSpPr>
        <p:pic>
          <p:nvPicPr>
            <p:cNvPr id="9" name="Picture 8">
              <a:extLst>
                <a:ext uri="{FF2B5EF4-FFF2-40B4-BE49-F238E27FC236}">
                  <a16:creationId xmlns:a16="http://schemas.microsoft.com/office/drawing/2014/main" id="{E0A3DCC5-17A7-F27C-0869-AB120B1E06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 y="0"/>
              <a:ext cx="6391275" cy="3500120"/>
            </a:xfrm>
            <a:prstGeom prst="rect">
              <a:avLst/>
            </a:prstGeom>
            <a:noFill/>
            <a:ln>
              <a:noFill/>
            </a:ln>
          </p:spPr>
        </p:pic>
        <p:sp>
          <p:nvSpPr>
            <p:cNvPr id="10" name="Text Box 2">
              <a:extLst>
                <a:ext uri="{FF2B5EF4-FFF2-40B4-BE49-F238E27FC236}">
                  <a16:creationId xmlns:a16="http://schemas.microsoft.com/office/drawing/2014/main" id="{6AA56F38-3FC5-D8F7-57B7-06A1E02DD876}"/>
                </a:ext>
              </a:extLst>
            </p:cNvPr>
            <p:cNvSpPr txBox="1">
              <a:spLocks noChangeArrowheads="1"/>
            </p:cNvSpPr>
            <p:nvPr/>
          </p:nvSpPr>
          <p:spPr bwMode="auto">
            <a:xfrm>
              <a:off x="5924550" y="2695575"/>
              <a:ext cx="1028700" cy="3619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IN" sz="1400" b="1"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Ground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
              <a:extLst>
                <a:ext uri="{FF2B5EF4-FFF2-40B4-BE49-F238E27FC236}">
                  <a16:creationId xmlns:a16="http://schemas.microsoft.com/office/drawing/2014/main" id="{4E61D7CA-DEAE-E23D-29C9-B19F3E1FAE4C}"/>
                </a:ext>
              </a:extLst>
            </p:cNvPr>
            <p:cNvSpPr txBox="1">
              <a:spLocks noChangeArrowheads="1"/>
            </p:cNvSpPr>
            <p:nvPr/>
          </p:nvSpPr>
          <p:spPr bwMode="auto">
            <a:xfrm>
              <a:off x="5915025" y="514350"/>
              <a:ext cx="1028700" cy="3619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IN" sz="1400" b="1"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Ground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
              <a:extLst>
                <a:ext uri="{FF2B5EF4-FFF2-40B4-BE49-F238E27FC236}">
                  <a16:creationId xmlns:a16="http://schemas.microsoft.com/office/drawing/2014/main" id="{283EE4D6-6D4D-B95F-51D7-FDEE5E0BEFD9}"/>
                </a:ext>
              </a:extLst>
            </p:cNvPr>
            <p:cNvSpPr txBox="1">
              <a:spLocks noChangeArrowheads="1"/>
            </p:cNvSpPr>
            <p:nvPr/>
          </p:nvSpPr>
          <p:spPr bwMode="auto">
            <a:xfrm>
              <a:off x="323850" y="733425"/>
              <a:ext cx="1028700" cy="3619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IN" sz="1400" b="1"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+V (5V)</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2">
              <a:extLst>
                <a:ext uri="{FF2B5EF4-FFF2-40B4-BE49-F238E27FC236}">
                  <a16:creationId xmlns:a16="http://schemas.microsoft.com/office/drawing/2014/main" id="{6F32752E-BB0A-A11A-D8EA-652240DC17FA}"/>
                </a:ext>
              </a:extLst>
            </p:cNvPr>
            <p:cNvSpPr txBox="1">
              <a:spLocks noChangeArrowheads="1"/>
            </p:cNvSpPr>
            <p:nvPr/>
          </p:nvSpPr>
          <p:spPr bwMode="auto">
            <a:xfrm>
              <a:off x="323850" y="2333625"/>
              <a:ext cx="1028700" cy="3619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IN" sz="1400" b="1"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V</a:t>
              </a:r>
              <a:r>
                <a:rPr lang="en-IN" sz="1400" b="1" kern="100" baseline="-250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ref</a:t>
              </a:r>
              <a:r>
                <a:rPr lang="en-IN" sz="1400" b="1"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 (2.5V)</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2">
              <a:extLst>
                <a:ext uri="{FF2B5EF4-FFF2-40B4-BE49-F238E27FC236}">
                  <a16:creationId xmlns:a16="http://schemas.microsoft.com/office/drawing/2014/main" id="{9E51630A-937F-65AA-E5C9-61D0B1CEBDC2}"/>
                </a:ext>
              </a:extLst>
            </p:cNvPr>
            <p:cNvSpPr txBox="1">
              <a:spLocks noChangeArrowheads="1"/>
            </p:cNvSpPr>
            <p:nvPr/>
          </p:nvSpPr>
          <p:spPr bwMode="auto">
            <a:xfrm>
              <a:off x="0" y="1447800"/>
              <a:ext cx="1676400" cy="3619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IN" sz="1400" b="1"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V</a:t>
              </a:r>
              <a:r>
                <a:rPr lang="en-IN" sz="1400" b="1" kern="100" baseline="-250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func</a:t>
              </a:r>
              <a:r>
                <a:rPr lang="en-IN" sz="1400" b="1"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 (2.5 offset)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2">
              <a:extLst>
                <a:ext uri="{FF2B5EF4-FFF2-40B4-BE49-F238E27FC236}">
                  <a16:creationId xmlns:a16="http://schemas.microsoft.com/office/drawing/2014/main" id="{837CDAFF-8635-F4C3-5745-06DE8AFEE930}"/>
                </a:ext>
              </a:extLst>
            </p:cNvPr>
            <p:cNvSpPr txBox="1">
              <a:spLocks noChangeArrowheads="1"/>
            </p:cNvSpPr>
            <p:nvPr/>
          </p:nvSpPr>
          <p:spPr bwMode="auto">
            <a:xfrm>
              <a:off x="3076575" y="952500"/>
              <a:ext cx="1676400" cy="3619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IN" sz="1400" b="1"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I</a:t>
              </a:r>
              <a:r>
                <a:rPr lang="en-IN" sz="1400" b="1" kern="100" baseline="-250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out </a:t>
              </a:r>
              <a:r>
                <a:rPr lang="en-IN" sz="1400"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a:t>
              </a:r>
              <a:r>
                <a:rPr lang="en-IN" sz="1400" b="1" kern="100">
                  <a:effectLst/>
                  <a:highlight>
                    <a:srgbClr val="FFFF00"/>
                  </a:highlight>
                  <a:latin typeface="Calibri Light" panose="020F0302020204030204" pitchFamily="34" charset="0"/>
                  <a:ea typeface="Calibri" panose="020F0502020204030204" pitchFamily="34" charset="0"/>
                  <a:cs typeface="Times New Roman" panose="02020603050405020304" pitchFamily="18" charset="0"/>
                </a:rPr>
                <a:t>floating)</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6D7E032A-DC02-2A6E-697A-70BC817D0E31}"/>
                </a:ext>
              </a:extLst>
            </p:cNvPr>
            <p:cNvCxnSpPr/>
            <p:nvPr/>
          </p:nvCxnSpPr>
          <p:spPr>
            <a:xfrm flipV="1">
              <a:off x="1123950" y="857250"/>
              <a:ext cx="381000" cy="28575"/>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0CF17A2-E35B-1D11-D34F-A51E2CB2622C}"/>
                </a:ext>
              </a:extLst>
            </p:cNvPr>
            <p:cNvCxnSpPr/>
            <p:nvPr/>
          </p:nvCxnSpPr>
          <p:spPr>
            <a:xfrm flipH="1">
              <a:off x="5943600" y="723900"/>
              <a:ext cx="219075" cy="85725"/>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A02D2C-CD49-BF0D-A246-AF063A7F7C76}"/>
                </a:ext>
              </a:extLst>
            </p:cNvPr>
            <p:cNvCxnSpPr/>
            <p:nvPr/>
          </p:nvCxnSpPr>
          <p:spPr>
            <a:xfrm flipH="1" flipV="1">
              <a:off x="5981700" y="2695575"/>
              <a:ext cx="228600" cy="238125"/>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EE1268-8635-10BC-243C-DADFA5607465}"/>
                </a:ext>
              </a:extLst>
            </p:cNvPr>
            <p:cNvCxnSpPr/>
            <p:nvPr/>
          </p:nvCxnSpPr>
          <p:spPr>
            <a:xfrm flipH="1">
              <a:off x="3257550" y="1219200"/>
              <a:ext cx="209550" cy="123825"/>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CA31AB-B287-0EC6-DABE-AD39A5147747}"/>
                </a:ext>
              </a:extLst>
            </p:cNvPr>
            <p:cNvCxnSpPr/>
            <p:nvPr/>
          </p:nvCxnSpPr>
          <p:spPr>
            <a:xfrm>
              <a:off x="4257675" y="1181100"/>
              <a:ext cx="114300" cy="15240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41D1705-EDCB-2C13-A0F9-C198D35FDD65}"/>
                </a:ext>
              </a:extLst>
            </p:cNvPr>
            <p:cNvCxnSpPr/>
            <p:nvPr/>
          </p:nvCxnSpPr>
          <p:spPr>
            <a:xfrm>
              <a:off x="1143000" y="2581275"/>
              <a:ext cx="314325" cy="19050"/>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C4F322-601C-A77F-523D-F90CD64A9927}"/>
                </a:ext>
              </a:extLst>
            </p:cNvPr>
            <p:cNvCxnSpPr/>
            <p:nvPr/>
          </p:nvCxnSpPr>
          <p:spPr>
            <a:xfrm>
              <a:off x="857250" y="1724025"/>
              <a:ext cx="266700" cy="142875"/>
            </a:xfrm>
            <a:prstGeom prst="straightConnector1">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14">
            <a:extLst>
              <a:ext uri="{FF2B5EF4-FFF2-40B4-BE49-F238E27FC236}">
                <a16:creationId xmlns:a16="http://schemas.microsoft.com/office/drawing/2014/main" id="{5B9D4C17-A16E-B13D-6856-DE718D964A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15" t="16677" r="42104" b="21894"/>
          <a:stretch/>
        </p:blipFill>
        <p:spPr bwMode="auto">
          <a:xfrm>
            <a:off x="6041562" y="2920133"/>
            <a:ext cx="1870064" cy="31124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a:extLst>
              <a:ext uri="{FF2B5EF4-FFF2-40B4-BE49-F238E27FC236}">
                <a16:creationId xmlns:a16="http://schemas.microsoft.com/office/drawing/2014/main" id="{2C967E47-8D06-B6F2-0EB5-87F60F4D5F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45" t="221" r="49580" b="15850"/>
          <a:stretch/>
        </p:blipFill>
        <p:spPr bwMode="auto">
          <a:xfrm>
            <a:off x="10114890" y="2920133"/>
            <a:ext cx="1702861" cy="30735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8">
            <a:extLst>
              <a:ext uri="{FF2B5EF4-FFF2-40B4-BE49-F238E27FC236}">
                <a16:creationId xmlns:a16="http://schemas.microsoft.com/office/drawing/2014/main" id="{90ED03F4-9260-77CA-CD35-0309C5EEDE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056" t="8112" r="31871" b="8229"/>
          <a:stretch/>
        </p:blipFill>
        <p:spPr bwMode="auto">
          <a:xfrm>
            <a:off x="8041253" y="2920133"/>
            <a:ext cx="1962379" cy="307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882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37CD6-95BC-0601-C385-1023F3C081E5}"/>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VCCS PCB</a:t>
            </a:r>
          </a:p>
        </p:txBody>
      </p:sp>
      <p:sp>
        <p:nvSpPr>
          <p:cNvPr id="3" name="Content Placeholder 2">
            <a:extLst>
              <a:ext uri="{FF2B5EF4-FFF2-40B4-BE49-F238E27FC236}">
                <a16:creationId xmlns:a16="http://schemas.microsoft.com/office/drawing/2014/main" id="{67B89815-C46A-4931-DD54-B09EACB45986}"/>
              </a:ext>
            </a:extLst>
          </p:cNvPr>
          <p:cNvSpPr>
            <a:spLocks noGrp="1"/>
          </p:cNvSpPr>
          <p:nvPr>
            <p:ph idx="1"/>
          </p:nvPr>
        </p:nvSpPr>
        <p:spPr/>
        <p:txBody>
          <a:bodyPr/>
          <a:lstStyle/>
          <a:p>
            <a:pPr algn="ctr"/>
            <a:r>
              <a:rPr lang="en-IN" dirty="0">
                <a:latin typeface="Times New Roman" panose="02020603050405020304" pitchFamily="18" charset="0"/>
                <a:cs typeface="Times New Roman" panose="02020603050405020304" pitchFamily="18" charset="0"/>
              </a:rPr>
              <a:t>PCB design and the printed board</a:t>
            </a:r>
          </a:p>
        </p:txBody>
      </p:sp>
      <p:pic>
        <p:nvPicPr>
          <p:cNvPr id="5" name="Picture 4">
            <a:extLst>
              <a:ext uri="{FF2B5EF4-FFF2-40B4-BE49-F238E27FC236}">
                <a16:creationId xmlns:a16="http://schemas.microsoft.com/office/drawing/2014/main" id="{86B11BA7-49D4-84F6-E3EC-1DD9226B48D1}"/>
              </a:ext>
            </a:extLst>
          </p:cNvPr>
          <p:cNvPicPr>
            <a:picLocks noChangeAspect="1"/>
          </p:cNvPicPr>
          <p:nvPr/>
        </p:nvPicPr>
        <p:blipFill>
          <a:blip r:embed="rId3"/>
          <a:stretch>
            <a:fillRect/>
          </a:stretch>
        </p:blipFill>
        <p:spPr>
          <a:xfrm rot="16200000">
            <a:off x="2157796" y="2167004"/>
            <a:ext cx="3530545" cy="4211322"/>
          </a:xfrm>
          <a:prstGeom prst="rect">
            <a:avLst/>
          </a:prstGeom>
        </p:spPr>
      </p:pic>
      <p:pic>
        <p:nvPicPr>
          <p:cNvPr id="7" name="Picture 6">
            <a:extLst>
              <a:ext uri="{FF2B5EF4-FFF2-40B4-BE49-F238E27FC236}">
                <a16:creationId xmlns:a16="http://schemas.microsoft.com/office/drawing/2014/main" id="{66037045-8F33-2306-198A-14250282F1E6}"/>
              </a:ext>
            </a:extLst>
          </p:cNvPr>
          <p:cNvPicPr>
            <a:picLocks noChangeAspect="1"/>
          </p:cNvPicPr>
          <p:nvPr/>
        </p:nvPicPr>
        <p:blipFill rotWithShape="1">
          <a:blip r:embed="rId4">
            <a:extLst>
              <a:ext uri="{28A0092B-C50C-407E-A947-70E740481C1C}">
                <a14:useLocalDpi xmlns:a14="http://schemas.microsoft.com/office/drawing/2010/main" val="0"/>
              </a:ext>
            </a:extLst>
          </a:blip>
          <a:srcRect l="24321" t="29926" r="18790" b="29482"/>
          <a:stretch/>
        </p:blipFill>
        <p:spPr>
          <a:xfrm rot="10800000">
            <a:off x="6583380" y="2543067"/>
            <a:ext cx="3673441" cy="3494871"/>
          </a:xfrm>
          <a:prstGeom prst="rect">
            <a:avLst/>
          </a:prstGeom>
        </p:spPr>
      </p:pic>
      <p:sp>
        <p:nvSpPr>
          <p:cNvPr id="9" name="TextBox 8">
            <a:extLst>
              <a:ext uri="{FF2B5EF4-FFF2-40B4-BE49-F238E27FC236}">
                <a16:creationId xmlns:a16="http://schemas.microsoft.com/office/drawing/2014/main" id="{E1941DCF-6E3A-677D-0ABC-C43E86061DE3}"/>
              </a:ext>
            </a:extLst>
          </p:cNvPr>
          <p:cNvSpPr txBox="1"/>
          <p:nvPr/>
        </p:nvSpPr>
        <p:spPr>
          <a:xfrm>
            <a:off x="3076381" y="6176963"/>
            <a:ext cx="1851790" cy="369332"/>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Layout in KiCAD</a:t>
            </a:r>
          </a:p>
        </p:txBody>
      </p:sp>
      <p:sp>
        <p:nvSpPr>
          <p:cNvPr id="10" name="TextBox 9">
            <a:extLst>
              <a:ext uri="{FF2B5EF4-FFF2-40B4-BE49-F238E27FC236}">
                <a16:creationId xmlns:a16="http://schemas.microsoft.com/office/drawing/2014/main" id="{8F5F446C-5D95-A307-E45D-EE0C17F75FF6}"/>
              </a:ext>
            </a:extLst>
          </p:cNvPr>
          <p:cNvSpPr txBox="1"/>
          <p:nvPr/>
        </p:nvSpPr>
        <p:spPr>
          <a:xfrm>
            <a:off x="6897888" y="6176963"/>
            <a:ext cx="3044424" cy="369332"/>
          </a:xfrm>
          <a:prstGeom prst="rect">
            <a:avLst/>
          </a:prstGeom>
          <a:noFill/>
        </p:spPr>
        <p:txBody>
          <a:bodyPr wrap="none" rtlCol="0">
            <a:spAutoFit/>
          </a:bodyPr>
          <a:lstStyle/>
          <a:p>
            <a:pPr algn="ctr"/>
            <a:r>
              <a:rPr lang="en-IN" dirty="0">
                <a:latin typeface="Times New Roman" panose="02020603050405020304" pitchFamily="18" charset="0"/>
                <a:cs typeface="Times New Roman" panose="02020603050405020304" pitchFamily="18" charset="0"/>
              </a:rPr>
              <a:t>PCB ordered from </a:t>
            </a:r>
            <a:r>
              <a:rPr lang="en-IN" dirty="0" err="1">
                <a:latin typeface="Times New Roman" panose="02020603050405020304" pitchFamily="18" charset="0"/>
                <a:cs typeface="Times New Roman" panose="02020603050405020304" pitchFamily="18" charset="0"/>
              </a:rPr>
              <a:t>Lionscircuit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36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9694-1E1E-A334-BD7D-CDC39355E90B}"/>
              </a:ext>
            </a:extLst>
          </p:cNvPr>
          <p:cNvSpPr>
            <a:spLocks noGrp="1"/>
          </p:cNvSpPr>
          <p:nvPr>
            <p:ph type="title"/>
          </p:nvPr>
        </p:nvSpPr>
        <p:spPr/>
        <p:txBody>
          <a:bodyPr>
            <a:normAutofit/>
          </a:bodyPr>
          <a:lstStyle/>
          <a:p>
            <a:pPr algn="ctr"/>
            <a:r>
              <a:rPr lang="en-IN" dirty="0">
                <a:latin typeface="Times New Roman" panose="02020603050405020304" pitchFamily="18" charset="0"/>
                <a:cs typeface="Times New Roman" panose="02020603050405020304" pitchFamily="18" charset="0"/>
              </a:rPr>
              <a:t>Modification in the current source for SR measurement &amp; Future Plans </a:t>
            </a:r>
          </a:p>
        </p:txBody>
      </p:sp>
      <p:sp>
        <p:nvSpPr>
          <p:cNvPr id="3" name="Content Placeholder 2">
            <a:extLst>
              <a:ext uri="{FF2B5EF4-FFF2-40B4-BE49-F238E27FC236}">
                <a16:creationId xmlns:a16="http://schemas.microsoft.com/office/drawing/2014/main" id="{F3B0575C-3515-82AA-BC77-40F0D5BDA3E1}"/>
              </a:ext>
            </a:extLst>
          </p:cNvPr>
          <p:cNvSpPr>
            <a:spLocks noGrp="1"/>
          </p:cNvSpPr>
          <p:nvPr>
            <p:ph idx="1"/>
          </p:nvPr>
        </p:nvSpPr>
        <p:spPr>
          <a:xfrm>
            <a:off x="838200" y="1825624"/>
            <a:ext cx="10515600" cy="4402455"/>
          </a:xfrm>
        </p:spPr>
        <p:txBody>
          <a:bodyPr>
            <a:noAutofit/>
          </a:bodyPr>
          <a:lstStyle/>
          <a:p>
            <a:pPr>
              <a:lnSpc>
                <a:spcPct val="150000"/>
              </a:lnSpc>
            </a:pPr>
            <a:r>
              <a:rPr lang="en-IN" sz="2400" dirty="0">
                <a:latin typeface="Times New Roman" panose="02020603050405020304" pitchFamily="18" charset="0"/>
                <a:cs typeface="Times New Roman" panose="02020603050405020304" pitchFamily="18" charset="0"/>
              </a:rPr>
              <a:t>PCB population and testing</a:t>
            </a:r>
          </a:p>
          <a:p>
            <a:pPr>
              <a:lnSpc>
                <a:spcPct val="150000"/>
              </a:lnSpc>
            </a:pPr>
            <a:r>
              <a:rPr lang="en-IN" sz="2400" dirty="0">
                <a:latin typeface="Times New Roman" panose="02020603050405020304" pitchFamily="18" charset="0"/>
                <a:cs typeface="Times New Roman" panose="02020603050405020304" pitchFamily="18" charset="0"/>
              </a:rPr>
              <a:t>Measure S – Curve that characterise the NI</a:t>
            </a:r>
          </a:p>
          <a:p>
            <a:pPr>
              <a:lnSpc>
                <a:spcPct val="150000"/>
              </a:lnSpc>
            </a:pPr>
            <a:r>
              <a:rPr lang="en-IN" sz="2400" dirty="0">
                <a:latin typeface="Times New Roman" panose="02020603050405020304" pitchFamily="18" charset="0"/>
                <a:cs typeface="Times New Roman" panose="02020603050405020304" pitchFamily="18" charset="0"/>
              </a:rPr>
              <a:t>A additional input to add noise to the input</a:t>
            </a:r>
          </a:p>
          <a:p>
            <a:pPr>
              <a:lnSpc>
                <a:spcPct val="150000"/>
              </a:lnSpc>
            </a:pPr>
            <a:r>
              <a:rPr lang="en-IN" sz="2400" dirty="0">
                <a:latin typeface="Times New Roman" panose="02020603050405020304" pitchFamily="18" charset="0"/>
                <a:cs typeface="Times New Roman" panose="02020603050405020304" pitchFamily="18" charset="0"/>
              </a:rPr>
              <a:t>The characteristics of noise will vary at the output so the we need to find a way to get the desired noise induced current in the output</a:t>
            </a:r>
          </a:p>
          <a:p>
            <a:pPr>
              <a:lnSpc>
                <a:spcPct val="150000"/>
              </a:lnSpc>
            </a:pPr>
            <a:r>
              <a:rPr lang="en-IN" sz="2400" dirty="0">
                <a:latin typeface="Times New Roman" panose="02020603050405020304" pitchFamily="18" charset="0"/>
                <a:cs typeface="Times New Roman" panose="02020603050405020304" pitchFamily="18" charset="0"/>
              </a:rPr>
              <a:t>We will try to experimentally obtain SR with our setup, and then move to simulation for benchmarking</a:t>
            </a:r>
          </a:p>
        </p:txBody>
      </p:sp>
    </p:spTree>
    <p:extLst>
      <p:ext uri="{BB962C8B-B14F-4D97-AF65-F5344CB8AC3E}">
        <p14:creationId xmlns:p14="http://schemas.microsoft.com/office/powerpoint/2010/main" val="1521089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F27F-9730-E264-F5C8-D7608892772A}"/>
              </a:ext>
            </a:extLst>
          </p:cNvPr>
          <p:cNvSpPr>
            <a:spLocks noGrp="1"/>
          </p:cNvSpPr>
          <p:nvPr>
            <p:ph type="title"/>
          </p:nvPr>
        </p:nvSpPr>
        <p:spPr>
          <a:xfrm>
            <a:off x="988060" y="527685"/>
            <a:ext cx="10515600" cy="1325563"/>
          </a:xfrm>
        </p:spPr>
        <p:txBody>
          <a:bodyPr/>
          <a:lstStyle/>
          <a:p>
            <a:pPr algn="ctr"/>
            <a:r>
              <a:rPr lang="en-IN" dirty="0">
                <a:latin typeface="Times New Roman" panose="02020603050405020304" pitchFamily="18" charset="0"/>
                <a:cs typeface="Times New Roman" panose="02020603050405020304" pitchFamily="18" charset="0"/>
              </a:rPr>
              <a:t>Thanks to …  </a:t>
            </a:r>
          </a:p>
        </p:txBody>
      </p:sp>
      <p:sp>
        <p:nvSpPr>
          <p:cNvPr id="3" name="Content Placeholder 2">
            <a:extLst>
              <a:ext uri="{FF2B5EF4-FFF2-40B4-BE49-F238E27FC236}">
                <a16:creationId xmlns:a16="http://schemas.microsoft.com/office/drawing/2014/main" id="{2520991D-E6A9-6282-5B9F-6E32A7A13D4D}"/>
              </a:ext>
            </a:extLst>
          </p:cNvPr>
          <p:cNvSpPr>
            <a:spLocks noGrp="1"/>
          </p:cNvSpPr>
          <p:nvPr>
            <p:ph idx="1"/>
          </p:nvPr>
        </p:nvSpPr>
        <p:spPr>
          <a:xfrm>
            <a:off x="838200" y="1767841"/>
            <a:ext cx="10815320" cy="3698240"/>
          </a:xfrm>
        </p:spPr>
        <p:txBody>
          <a:bodyPr>
            <a:normAutofit fontScale="92500" lnSpcReduction="10000"/>
          </a:bodyPr>
          <a:lstStyle/>
          <a:p>
            <a:pPr marL="0" indent="0" algn="ctr">
              <a:buNone/>
            </a:pPr>
            <a:r>
              <a:rPr lang="en-IN" dirty="0">
                <a:latin typeface="Times New Roman" panose="02020603050405020304" pitchFamily="18" charset="0"/>
                <a:cs typeface="Times New Roman" panose="02020603050405020304" pitchFamily="18" charset="0"/>
              </a:rPr>
              <a:t>Priyankka G. R.</a:t>
            </a:r>
          </a:p>
          <a:p>
            <a:pPr marL="0" indent="0" algn="ctr">
              <a:buNone/>
            </a:pPr>
            <a:r>
              <a:rPr lang="en-IN" dirty="0">
                <a:latin typeface="Times New Roman" panose="02020603050405020304" pitchFamily="18" charset="0"/>
                <a:cs typeface="Times New Roman" panose="02020603050405020304" pitchFamily="18" charset="0"/>
              </a:rPr>
              <a:t>S. Harivignesh</a:t>
            </a:r>
          </a:p>
          <a:p>
            <a:pPr marL="0" indent="0" algn="ctr">
              <a:buNone/>
            </a:pPr>
            <a:r>
              <a:rPr lang="en-IN" dirty="0">
                <a:latin typeface="Times New Roman" panose="02020603050405020304" pitchFamily="18" charset="0"/>
                <a:cs typeface="Times New Roman" panose="02020603050405020304" pitchFamily="18" charset="0"/>
              </a:rPr>
              <a:t>Madhav Ramesh</a:t>
            </a:r>
          </a:p>
          <a:p>
            <a:pPr marL="0" indent="0" algn="ctr">
              <a:buNone/>
            </a:pPr>
            <a:r>
              <a:rPr lang="en-IN" dirty="0">
                <a:latin typeface="Times New Roman" panose="02020603050405020304" pitchFamily="18" charset="0"/>
                <a:cs typeface="Times New Roman" panose="02020603050405020304" pitchFamily="18" charset="0"/>
              </a:rPr>
              <a:t>Rekha S. S.</a:t>
            </a:r>
          </a:p>
          <a:p>
            <a:pPr marL="0" indent="0" algn="ctr">
              <a:buNone/>
            </a:pPr>
            <a:r>
              <a:rPr lang="en-IN" dirty="0">
                <a:latin typeface="Times New Roman" panose="02020603050405020304" pitchFamily="18" charset="0"/>
                <a:cs typeface="Times New Roman" panose="02020603050405020304" pitchFamily="18" charset="0"/>
              </a:rPr>
              <a:t>Abhinav Rajeev</a:t>
            </a:r>
          </a:p>
          <a:p>
            <a:pPr marL="0" indent="0" algn="ctr">
              <a:buNone/>
            </a:pPr>
            <a:r>
              <a:rPr lang="en-IN" dirty="0">
                <a:latin typeface="Times New Roman" panose="02020603050405020304" pitchFamily="18" charset="0"/>
                <a:cs typeface="Times New Roman" panose="02020603050405020304" pitchFamily="18" charset="0"/>
              </a:rPr>
              <a:t>&amp;</a:t>
            </a:r>
          </a:p>
          <a:p>
            <a:pPr marL="0" indent="0" algn="ctr">
              <a:buNone/>
            </a:pPr>
            <a:r>
              <a:rPr lang="en-IN" dirty="0">
                <a:latin typeface="Times New Roman" panose="02020603050405020304" pitchFamily="18" charset="0"/>
                <a:cs typeface="Times New Roman" panose="02020603050405020304" pitchFamily="18" charset="0"/>
              </a:rPr>
              <a:t>our faculty advisor</a:t>
            </a:r>
          </a:p>
          <a:p>
            <a:pPr marL="0" indent="0" algn="ctr">
              <a:buNone/>
            </a:pPr>
            <a:r>
              <a:rPr lang="en-IN" dirty="0">
                <a:latin typeface="Times New Roman" panose="02020603050405020304" pitchFamily="18" charset="0"/>
                <a:cs typeface="Times New Roman" panose="02020603050405020304" pitchFamily="18" charset="0"/>
              </a:rPr>
              <a:t>Dr. Arvind Ajoy</a:t>
            </a:r>
          </a:p>
        </p:txBody>
      </p:sp>
      <p:sp>
        <p:nvSpPr>
          <p:cNvPr id="4" name="Title 1">
            <a:extLst>
              <a:ext uri="{FF2B5EF4-FFF2-40B4-BE49-F238E27FC236}">
                <a16:creationId xmlns:a16="http://schemas.microsoft.com/office/drawing/2014/main" id="{B504A519-761B-BCD9-F90B-83A9800ADD61}"/>
              </a:ext>
            </a:extLst>
          </p:cNvPr>
          <p:cNvSpPr txBox="1">
            <a:spLocks/>
          </p:cNvSpPr>
          <p:nvPr/>
        </p:nvSpPr>
        <p:spPr>
          <a:xfrm>
            <a:off x="1772920" y="5466081"/>
            <a:ext cx="9474200" cy="959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Times New Roman" panose="02020603050405020304" pitchFamily="18" charset="0"/>
                <a:cs typeface="Times New Roman" panose="02020603050405020304" pitchFamily="18" charset="0"/>
              </a:rPr>
              <a:t>For helping us in this project</a:t>
            </a:r>
          </a:p>
        </p:txBody>
      </p:sp>
    </p:spTree>
    <p:extLst>
      <p:ext uri="{BB962C8B-B14F-4D97-AF65-F5344CB8AC3E}">
        <p14:creationId xmlns:p14="http://schemas.microsoft.com/office/powerpoint/2010/main" val="350337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318CCC-7C12-40E0-D53B-45C066EE8520}"/>
              </a:ext>
            </a:extLst>
          </p:cNvPr>
          <p:cNvSpPr txBox="1"/>
          <p:nvPr/>
        </p:nvSpPr>
        <p:spPr>
          <a:xfrm>
            <a:off x="3451296" y="1382286"/>
            <a:ext cx="6183488" cy="4093428"/>
          </a:xfrm>
          <a:prstGeom prst="rect">
            <a:avLst/>
          </a:prstGeom>
          <a:noFill/>
        </p:spPr>
        <p:txBody>
          <a:bodyPr wrap="none" rtlCol="0">
            <a:spAutoFit/>
          </a:bodyPr>
          <a:lstStyle/>
          <a:p>
            <a:pPr algn="ctr"/>
            <a:r>
              <a:rPr lang="en-IN" sz="4400" b="1" dirty="0">
                <a:latin typeface="Times New Roman" panose="02020603050405020304" pitchFamily="18" charset="0"/>
                <a:cs typeface="Times New Roman" panose="02020603050405020304" pitchFamily="18" charset="0"/>
              </a:rPr>
              <a:t>Key words</a:t>
            </a:r>
          </a:p>
          <a:p>
            <a:pPr algn="ctr"/>
            <a:endParaRPr lang="en-IN" sz="2400" b="1"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FM 	</a:t>
            </a:r>
            <a:r>
              <a:rPr lang="en-IN" sz="2400" dirty="0">
                <a:latin typeface="Times New Roman" panose="02020603050405020304" pitchFamily="18" charset="0"/>
                <a:cs typeface="Times New Roman" panose="02020603050405020304" pitchFamily="18" charset="0"/>
              </a:rPr>
              <a:t>– 	Ferro Magnet</a:t>
            </a:r>
          </a:p>
          <a:p>
            <a:r>
              <a:rPr lang="en-IN" sz="2400" b="1" dirty="0">
                <a:latin typeface="Times New Roman" panose="02020603050405020304" pitchFamily="18" charset="0"/>
                <a:cs typeface="Times New Roman" panose="02020603050405020304" pitchFamily="18" charset="0"/>
              </a:rPr>
              <a:t>FE	</a:t>
            </a:r>
            <a:r>
              <a:rPr lang="en-IN" sz="2400" dirty="0">
                <a:latin typeface="Times New Roman" panose="02020603050405020304" pitchFamily="18" charset="0"/>
                <a:cs typeface="Times New Roman" panose="02020603050405020304" pitchFamily="18" charset="0"/>
              </a:rPr>
              <a:t>– 	Ferro Electric</a:t>
            </a:r>
          </a:p>
          <a:p>
            <a:r>
              <a:rPr lang="en-IN" sz="2400" b="1" dirty="0">
                <a:latin typeface="Times New Roman" panose="02020603050405020304" pitchFamily="18" charset="0"/>
                <a:cs typeface="Times New Roman" panose="02020603050405020304" pitchFamily="18" charset="0"/>
              </a:rPr>
              <a:t>NI</a:t>
            </a:r>
            <a:r>
              <a:rPr lang="en-IN" sz="2400" dirty="0">
                <a:latin typeface="Times New Roman" panose="02020603050405020304" pitchFamily="18" charset="0"/>
                <a:cs typeface="Times New Roman" panose="02020603050405020304" pitchFamily="18" charset="0"/>
              </a:rPr>
              <a:t> 	– 	Negative Inductance</a:t>
            </a:r>
          </a:p>
          <a:p>
            <a:r>
              <a:rPr lang="en-IN" sz="2400" b="1" dirty="0">
                <a:latin typeface="Times New Roman" panose="02020603050405020304" pitchFamily="18" charset="0"/>
                <a:cs typeface="Times New Roman" panose="02020603050405020304" pitchFamily="18" charset="0"/>
              </a:rPr>
              <a:t>NC	</a:t>
            </a:r>
            <a:r>
              <a:rPr lang="en-IN" sz="2400" dirty="0">
                <a:latin typeface="Times New Roman" panose="02020603050405020304" pitchFamily="18" charset="0"/>
                <a:cs typeface="Times New Roman" panose="02020603050405020304" pitchFamily="18" charset="0"/>
              </a:rPr>
              <a:t>– 	Negative Capacitance</a:t>
            </a:r>
          </a:p>
          <a:p>
            <a:r>
              <a:rPr lang="en-IN" sz="2400" b="1" dirty="0">
                <a:latin typeface="Times New Roman" panose="02020603050405020304" pitchFamily="18" charset="0"/>
                <a:cs typeface="Times New Roman" panose="02020603050405020304" pitchFamily="18" charset="0"/>
              </a:rPr>
              <a:t>SR	</a:t>
            </a:r>
            <a:r>
              <a:rPr lang="en-IN" sz="2400" dirty="0">
                <a:latin typeface="Times New Roman" panose="02020603050405020304" pitchFamily="18" charset="0"/>
                <a:cs typeface="Times New Roman" panose="02020603050405020304" pitchFamily="18" charset="0"/>
              </a:rPr>
              <a:t>– 	Stochastic Resonance</a:t>
            </a:r>
          </a:p>
          <a:p>
            <a:r>
              <a:rPr lang="en-IN" sz="2400" b="1" dirty="0">
                <a:latin typeface="Times New Roman" panose="02020603050405020304" pitchFamily="18" charset="0"/>
                <a:cs typeface="Times New Roman" panose="02020603050405020304" pitchFamily="18" charset="0"/>
              </a:rPr>
              <a:t>VCCS</a:t>
            </a:r>
            <a:r>
              <a:rPr lang="en-IN" sz="2400" dirty="0">
                <a:latin typeface="Times New Roman" panose="02020603050405020304" pitchFamily="18" charset="0"/>
                <a:cs typeface="Times New Roman" panose="02020603050405020304" pitchFamily="18" charset="0"/>
              </a:rPr>
              <a:t> 	– 	Voltage controlled Current source</a:t>
            </a:r>
          </a:p>
          <a:p>
            <a:r>
              <a:rPr lang="en-IN" sz="2400" b="1" dirty="0">
                <a:latin typeface="Times New Roman" panose="02020603050405020304" pitchFamily="18" charset="0"/>
                <a:cs typeface="Times New Roman" panose="02020603050405020304" pitchFamily="18" charset="0"/>
              </a:rPr>
              <a:t>PCB	</a:t>
            </a:r>
            <a:r>
              <a:rPr lang="en-IN" sz="2400" dirty="0">
                <a:latin typeface="Times New Roman" panose="02020603050405020304" pitchFamily="18" charset="0"/>
                <a:cs typeface="Times New Roman" panose="02020603050405020304" pitchFamily="18" charset="0"/>
              </a:rPr>
              <a:t>– 	Printed Circuit Board</a:t>
            </a:r>
          </a:p>
          <a:p>
            <a:r>
              <a:rPr lang="en-IN" sz="2400" b="1" dirty="0">
                <a:latin typeface="Times New Roman" panose="02020603050405020304" pitchFamily="18" charset="0"/>
                <a:cs typeface="Times New Roman" panose="02020603050405020304" pitchFamily="18" charset="0"/>
              </a:rPr>
              <a:t>SMU	</a:t>
            </a:r>
            <a:r>
              <a:rPr lang="en-IN" sz="2400" dirty="0">
                <a:latin typeface="Times New Roman" panose="02020603050405020304" pitchFamily="18" charset="0"/>
                <a:cs typeface="Times New Roman" panose="02020603050405020304" pitchFamily="18" charset="0"/>
              </a:rPr>
              <a:t>–</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Source</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Meter Unit </a:t>
            </a:r>
          </a:p>
        </p:txBody>
      </p:sp>
    </p:spTree>
    <p:extLst>
      <p:ext uri="{BB962C8B-B14F-4D97-AF65-F5344CB8AC3E}">
        <p14:creationId xmlns:p14="http://schemas.microsoft.com/office/powerpoint/2010/main" val="1593789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DBB5-026A-8656-057E-0BB307D21A09}"/>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What is Negative Inductance ? </a:t>
            </a:r>
          </a:p>
        </p:txBody>
      </p:sp>
      <p:pic>
        <p:nvPicPr>
          <p:cNvPr id="4" name="Content Placeholder 5">
            <a:extLst>
              <a:ext uri="{FF2B5EF4-FFF2-40B4-BE49-F238E27FC236}">
                <a16:creationId xmlns:a16="http://schemas.microsoft.com/office/drawing/2014/main" id="{0F64E75F-4AB6-8282-2D2B-2EE49B7188BB}"/>
              </a:ext>
            </a:extLst>
          </p:cNvPr>
          <p:cNvPicPr>
            <a:picLocks noChangeAspect="1"/>
          </p:cNvPicPr>
          <p:nvPr/>
        </p:nvPicPr>
        <p:blipFill rotWithShape="1">
          <a:blip r:embed="rId2"/>
          <a:srcRect t="1593"/>
          <a:stretch/>
        </p:blipFill>
        <p:spPr>
          <a:xfrm>
            <a:off x="6816770" y="1690688"/>
            <a:ext cx="5122408" cy="4057683"/>
          </a:xfrm>
          <a:prstGeom prst="rect">
            <a:avLst/>
          </a:prstGeom>
        </p:spPr>
      </p:pic>
      <p:sp>
        <p:nvSpPr>
          <p:cNvPr id="7" name="TextBox 6">
            <a:extLst>
              <a:ext uri="{FF2B5EF4-FFF2-40B4-BE49-F238E27FC236}">
                <a16:creationId xmlns:a16="http://schemas.microsoft.com/office/drawing/2014/main" id="{314D29F0-BC92-AA4C-AC74-635B596AC512}"/>
              </a:ext>
            </a:extLst>
          </p:cNvPr>
          <p:cNvSpPr txBox="1"/>
          <p:nvPr/>
        </p:nvSpPr>
        <p:spPr>
          <a:xfrm>
            <a:off x="7826612" y="5826224"/>
            <a:ext cx="3527188" cy="430887"/>
          </a:xfrm>
          <a:prstGeom prst="rect">
            <a:avLst/>
          </a:prstGeom>
          <a:noFill/>
        </p:spPr>
        <p:txBody>
          <a:bodyPr wrap="square">
            <a:spAutoFit/>
          </a:bodyPr>
          <a:lstStyle/>
          <a:p>
            <a:pPr algn="ctr"/>
            <a:r>
              <a:rPr lang="en-IN" sz="1100" dirty="0">
                <a:latin typeface="Times New Roman" panose="02020603050405020304" pitchFamily="18" charset="0"/>
                <a:cs typeface="Times New Roman" panose="02020603050405020304" pitchFamily="18" charset="0"/>
              </a:rPr>
              <a:t>Source link : </a:t>
            </a:r>
            <a:r>
              <a:rPr lang="en-IN" sz="1100" dirty="0">
                <a:latin typeface="Times New Roman" panose="02020603050405020304" pitchFamily="18" charset="0"/>
                <a:cs typeface="Times New Roman" panose="02020603050405020304" pitchFamily="18" charset="0"/>
                <a:hlinkClick r:id="rId3"/>
              </a:rPr>
              <a:t>https://doi.org/10.1038/s41586-018-0854-z</a:t>
            </a:r>
            <a:endParaRPr lang="en-IN" sz="1100" dirty="0">
              <a:latin typeface="Times New Roman" panose="02020603050405020304" pitchFamily="18" charset="0"/>
              <a:cs typeface="Times New Roman" panose="02020603050405020304" pitchFamily="18" charset="0"/>
            </a:endParaRPr>
          </a:p>
          <a:p>
            <a:endParaRPr lang="en-IN" sz="11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FFC82D6-9498-3938-A7F0-9067A0F78EDA}"/>
              </a:ext>
            </a:extLst>
          </p:cNvPr>
          <p:cNvSpPr txBox="1"/>
          <p:nvPr/>
        </p:nvSpPr>
        <p:spPr>
          <a:xfrm>
            <a:off x="779485" y="2014725"/>
            <a:ext cx="6096000" cy="4154984"/>
          </a:xfrm>
          <a:prstGeom prst="rect">
            <a:avLst/>
          </a:prstGeom>
          <a:noFill/>
        </p:spPr>
        <p:txBody>
          <a:bodyPr wrap="square" rtlCol="0">
            <a:spAutoFit/>
          </a:bodyPr>
          <a:lstStyle/>
          <a:p>
            <a:pPr marL="342900" indent="-342900">
              <a:buFont typeface="Arial" panose="020B0604020202020204" pitchFamily="34" charset="0"/>
              <a:buChar char="•"/>
            </a:pPr>
            <a:r>
              <a:rPr lang="en-US" sz="2400" kern="0" dirty="0">
                <a:effectLst/>
                <a:latin typeface="Times New Roman" panose="02020603050405020304" pitchFamily="18" charset="0"/>
                <a:ea typeface="Calibri" panose="020F0502020204030204" pitchFamily="34" charset="0"/>
                <a:cs typeface="Times New Roman" panose="02020603050405020304" pitchFamily="18" charset="0"/>
              </a:rPr>
              <a:t>In recent years, negative capacitance has risen in popularity with its effect manifesting in ferroelectric materials</a:t>
            </a:r>
          </a:p>
          <a:p>
            <a:endParaRPr lang="en-US" sz="24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This discovery holds promise for paving the way to create more energy-efficient electronics.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kern="0" dirty="0">
                <a:effectLst/>
                <a:latin typeface="Times New Roman" panose="02020603050405020304" pitchFamily="18" charset="0"/>
                <a:ea typeface="Calibri" panose="020F0502020204030204" pitchFamily="34" charset="0"/>
              </a:rPr>
              <a:t>This prompts the question of existence of a dual, which is negative inductance (NI)</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22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DBB5-026A-8656-057E-0BB307D21A09}"/>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What is Negative Inductance ?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2BEDCE-A7C5-9BFF-F9D9-C059A413DAA2}"/>
                  </a:ext>
                </a:extLst>
              </p:cNvPr>
              <p:cNvSpPr>
                <a:spLocks noGrp="1"/>
              </p:cNvSpPr>
              <p:nvPr>
                <p:ph idx="1"/>
              </p:nvPr>
            </p:nvSpPr>
            <p:spPr>
              <a:xfrm>
                <a:off x="838200" y="1814866"/>
                <a:ext cx="10515600" cy="3964870"/>
              </a:xfrm>
            </p:spPr>
            <p:txBody>
              <a:bodyPr>
                <a:normAutofit/>
              </a:bodyPr>
              <a:lstStyle/>
              <a:p>
                <a:pPr marL="0" indent="0" algn="ctr">
                  <a:buNone/>
                </a:pPr>
                <a14:m>
                  <m:oMath xmlns:m="http://schemas.openxmlformats.org/officeDocument/2006/math">
                    <m:r>
                      <a:rPr lang="en-IN" b="1" i="1" smtClean="0">
                        <a:solidFill>
                          <a:srgbClr val="002060"/>
                        </a:solidFill>
                        <a:latin typeface="Cambria Math" panose="02040503050406030204" pitchFamily="18" charset="0"/>
                        <a:ea typeface="Cambria Math" panose="02040503050406030204" pitchFamily="18" charset="0"/>
                      </a:rPr>
                      <m:t>𝝐</m:t>
                    </m:r>
                    <m:r>
                      <a:rPr lang="en-US" b="1" i="1" smtClean="0">
                        <a:solidFill>
                          <a:srgbClr val="002060"/>
                        </a:solidFill>
                        <a:latin typeface="Cambria Math" panose="02040503050406030204" pitchFamily="18" charset="0"/>
                        <a:ea typeface="Cambria Math" panose="02040503050406030204" pitchFamily="18" charset="0"/>
                      </a:rPr>
                      <m:t>=</m:t>
                    </m:r>
                    <m:r>
                      <a:rPr lang="en-US" b="1" i="1" smtClean="0">
                        <a:solidFill>
                          <a:srgbClr val="002060"/>
                        </a:solidFill>
                        <a:latin typeface="Cambria Math" panose="02040503050406030204" pitchFamily="18" charset="0"/>
                        <a:ea typeface="Cambria Math" panose="02040503050406030204" pitchFamily="18" charset="0"/>
                      </a:rPr>
                      <m:t>𝑳</m:t>
                    </m:r>
                    <m:f>
                      <m:fPr>
                        <m:ctrlPr>
                          <a:rPr lang="en-US" b="1" i="1" smtClean="0">
                            <a:solidFill>
                              <a:srgbClr val="002060"/>
                            </a:solidFill>
                            <a:latin typeface="Cambria Math" panose="02040503050406030204" pitchFamily="18" charset="0"/>
                            <a:ea typeface="Cambria Math" panose="02040503050406030204" pitchFamily="18" charset="0"/>
                          </a:rPr>
                        </m:ctrlPr>
                      </m:fPr>
                      <m:num>
                        <m:r>
                          <a:rPr lang="en-US" b="1" i="1" smtClean="0">
                            <a:solidFill>
                              <a:srgbClr val="002060"/>
                            </a:solidFill>
                            <a:latin typeface="Cambria Math" panose="02040503050406030204" pitchFamily="18" charset="0"/>
                            <a:ea typeface="Cambria Math" panose="02040503050406030204" pitchFamily="18" charset="0"/>
                          </a:rPr>
                          <m:t>𝒅𝑰</m:t>
                        </m:r>
                      </m:num>
                      <m:den>
                        <m:r>
                          <a:rPr lang="en-US" b="1" i="1" smtClean="0">
                            <a:solidFill>
                              <a:srgbClr val="002060"/>
                            </a:solidFill>
                            <a:latin typeface="Cambria Math" panose="02040503050406030204" pitchFamily="18" charset="0"/>
                            <a:ea typeface="Cambria Math" panose="02040503050406030204" pitchFamily="18" charset="0"/>
                          </a:rPr>
                          <m:t>𝒅𝒕</m:t>
                        </m:r>
                      </m:den>
                    </m:f>
                  </m:oMath>
                </a14:m>
                <a:r>
                  <a:rPr lang="en-IN" b="1" dirty="0">
                    <a:solidFill>
                      <a:srgbClr val="002060"/>
                    </a:solidFill>
                    <a:latin typeface="Times New Roman" panose="02020603050405020304" pitchFamily="18" charset="0"/>
                    <a:cs typeface="Times New Roman" panose="02020603050405020304" pitchFamily="18" charset="0"/>
                  </a:rPr>
                  <a:t>  </a:t>
                </a:r>
                <a14:m>
                  <m:oMath xmlns:m="http://schemas.openxmlformats.org/officeDocument/2006/math">
                    <m:r>
                      <a:rPr lang="en-US" b="1" i="1" smtClean="0">
                        <a:solidFill>
                          <a:srgbClr val="002060"/>
                        </a:solidFill>
                        <a:latin typeface="Cambria Math" panose="02040503050406030204" pitchFamily="18" charset="0"/>
                        <a:ea typeface="Cambria Math" panose="02040503050406030204" pitchFamily="18" charset="0"/>
                      </a:rPr>
                      <m:t>⇒</m:t>
                    </m:r>
                    <m:r>
                      <a:rPr lang="en-US" b="1" i="1" smtClean="0">
                        <a:solidFill>
                          <a:srgbClr val="002060"/>
                        </a:solidFill>
                        <a:latin typeface="Cambria Math" panose="02040503050406030204" pitchFamily="18" charset="0"/>
                      </a:rPr>
                      <m:t>𝑳</m:t>
                    </m:r>
                    <m:r>
                      <a:rPr lang="en-US" b="1" i="1" smtClean="0">
                        <a:solidFill>
                          <a:srgbClr val="002060"/>
                        </a:solidFill>
                        <a:latin typeface="Cambria Math" panose="02040503050406030204" pitchFamily="18" charset="0"/>
                      </a:rPr>
                      <m:t>= </m:t>
                    </m:r>
                    <m:f>
                      <m:fPr>
                        <m:ctrlPr>
                          <a:rPr lang="en-US" b="1" i="1" smtClean="0">
                            <a:solidFill>
                              <a:srgbClr val="002060"/>
                            </a:solidFill>
                            <a:latin typeface="Cambria Math" panose="02040503050406030204" pitchFamily="18" charset="0"/>
                          </a:rPr>
                        </m:ctrlPr>
                      </m:fPr>
                      <m:num>
                        <m:r>
                          <a:rPr lang="en-US" b="1" i="1" smtClean="0">
                            <a:solidFill>
                              <a:srgbClr val="002060"/>
                            </a:solidFill>
                            <a:latin typeface="Cambria Math" panose="02040503050406030204" pitchFamily="18" charset="0"/>
                            <a:ea typeface="Cambria Math" panose="02040503050406030204" pitchFamily="18" charset="0"/>
                          </a:rPr>
                          <m:t>𝜺</m:t>
                        </m:r>
                      </m:num>
                      <m:den>
                        <m:f>
                          <m:fPr>
                            <m:ctrlPr>
                              <a:rPr lang="en-US" b="1" i="1" smtClean="0">
                                <a:solidFill>
                                  <a:srgbClr val="002060"/>
                                </a:solidFill>
                                <a:latin typeface="Cambria Math" panose="02040503050406030204" pitchFamily="18" charset="0"/>
                              </a:rPr>
                            </m:ctrlPr>
                          </m:fPr>
                          <m:num>
                            <m:r>
                              <a:rPr lang="en-US" b="1" i="1" smtClean="0">
                                <a:solidFill>
                                  <a:srgbClr val="002060"/>
                                </a:solidFill>
                                <a:latin typeface="Cambria Math" panose="02040503050406030204" pitchFamily="18" charset="0"/>
                              </a:rPr>
                              <m:t>𝒅𝑰</m:t>
                            </m:r>
                          </m:num>
                          <m:den>
                            <m:r>
                              <a:rPr lang="en-US" b="1" i="1" smtClean="0">
                                <a:solidFill>
                                  <a:srgbClr val="002060"/>
                                </a:solidFill>
                                <a:latin typeface="Cambria Math" panose="02040503050406030204" pitchFamily="18" charset="0"/>
                              </a:rPr>
                              <m:t>𝒅𝒕</m:t>
                            </m:r>
                          </m:den>
                        </m:f>
                      </m:den>
                    </m:f>
                    <m:r>
                      <a:rPr lang="en-US" b="1" i="0" smtClean="0">
                        <a:solidFill>
                          <a:srgbClr val="002060"/>
                        </a:solidFill>
                        <a:latin typeface="Cambria Math" panose="02040503050406030204" pitchFamily="18" charset="0"/>
                      </a:rPr>
                      <m:t>= </m:t>
                    </m:r>
                    <m:f>
                      <m:fPr>
                        <m:ctrlPr>
                          <a:rPr lang="en-US" b="1" i="1" smtClean="0">
                            <a:solidFill>
                              <a:srgbClr val="002060"/>
                            </a:solidFill>
                            <a:latin typeface="Cambria Math" panose="02040503050406030204" pitchFamily="18" charset="0"/>
                          </a:rPr>
                        </m:ctrlPr>
                      </m:fPr>
                      <m:num>
                        <m:f>
                          <m:fPr>
                            <m:ctrlPr>
                              <a:rPr lang="en-US" b="1" i="1" smtClean="0">
                                <a:solidFill>
                                  <a:srgbClr val="002060"/>
                                </a:solidFill>
                                <a:latin typeface="Cambria Math" panose="02040503050406030204" pitchFamily="18" charset="0"/>
                              </a:rPr>
                            </m:ctrlPr>
                          </m:fPr>
                          <m:num>
                            <m:r>
                              <a:rPr lang="en-US" b="1" i="1">
                                <a:solidFill>
                                  <a:srgbClr val="002060"/>
                                </a:solidFill>
                                <a:latin typeface="Cambria Math" panose="02040503050406030204" pitchFamily="18" charset="0"/>
                              </a:rPr>
                              <m:t>𝒅</m:t>
                            </m:r>
                            <m:r>
                              <a:rPr lang="en-US" b="1" i="1">
                                <a:solidFill>
                                  <a:srgbClr val="002060"/>
                                </a:solidFill>
                                <a:latin typeface="Cambria Math" panose="02040503050406030204" pitchFamily="18" charset="0"/>
                                <a:ea typeface="Cambria Math" panose="02040503050406030204" pitchFamily="18" charset="0"/>
                              </a:rPr>
                              <m:t>𝝓</m:t>
                            </m:r>
                          </m:num>
                          <m:den>
                            <m:r>
                              <a:rPr lang="en-US" b="1" i="1" smtClean="0">
                                <a:solidFill>
                                  <a:srgbClr val="002060"/>
                                </a:solidFill>
                                <a:latin typeface="Cambria Math" panose="02040503050406030204" pitchFamily="18" charset="0"/>
                              </a:rPr>
                              <m:t>𝒅𝒕</m:t>
                            </m:r>
                          </m:den>
                        </m:f>
                      </m:num>
                      <m:den>
                        <m:f>
                          <m:fPr>
                            <m:ctrlPr>
                              <a:rPr lang="en-US" b="1" i="1" smtClean="0">
                                <a:solidFill>
                                  <a:srgbClr val="002060"/>
                                </a:solidFill>
                                <a:latin typeface="Cambria Math" panose="02040503050406030204" pitchFamily="18" charset="0"/>
                              </a:rPr>
                            </m:ctrlPr>
                          </m:fPr>
                          <m:num>
                            <m:r>
                              <a:rPr lang="en-US" b="1" i="1" smtClean="0">
                                <a:solidFill>
                                  <a:srgbClr val="002060"/>
                                </a:solidFill>
                                <a:latin typeface="Cambria Math" panose="02040503050406030204" pitchFamily="18" charset="0"/>
                              </a:rPr>
                              <m:t>𝒅𝑰</m:t>
                            </m:r>
                          </m:num>
                          <m:den>
                            <m:r>
                              <a:rPr lang="en-US" b="1" i="1" smtClean="0">
                                <a:solidFill>
                                  <a:srgbClr val="002060"/>
                                </a:solidFill>
                                <a:latin typeface="Cambria Math" panose="02040503050406030204" pitchFamily="18" charset="0"/>
                              </a:rPr>
                              <m:t>𝒅𝒕</m:t>
                            </m:r>
                          </m:den>
                        </m:f>
                      </m:den>
                    </m:f>
                    <m:r>
                      <a:rPr lang="en-US" b="1" i="1" smtClean="0">
                        <a:solidFill>
                          <a:srgbClr val="002060"/>
                        </a:solidFill>
                        <a:latin typeface="Cambria Math" panose="02040503050406030204" pitchFamily="18" charset="0"/>
                      </a:rPr>
                      <m:t>=</m:t>
                    </m:r>
                    <m:f>
                      <m:fPr>
                        <m:ctrlPr>
                          <a:rPr lang="en-US" b="1" i="1">
                            <a:solidFill>
                              <a:srgbClr val="002060"/>
                            </a:solidFill>
                            <a:latin typeface="Cambria Math" panose="02040503050406030204" pitchFamily="18" charset="0"/>
                          </a:rPr>
                        </m:ctrlPr>
                      </m:fPr>
                      <m:num>
                        <m:r>
                          <a:rPr lang="en-US" b="1" i="1">
                            <a:solidFill>
                              <a:srgbClr val="002060"/>
                            </a:solidFill>
                            <a:latin typeface="Cambria Math" panose="02040503050406030204" pitchFamily="18" charset="0"/>
                          </a:rPr>
                          <m:t>𝒅</m:t>
                        </m:r>
                        <m:r>
                          <a:rPr lang="en-US" b="1" i="1">
                            <a:solidFill>
                              <a:srgbClr val="002060"/>
                            </a:solidFill>
                            <a:latin typeface="Cambria Math" panose="02040503050406030204" pitchFamily="18" charset="0"/>
                            <a:ea typeface="Cambria Math" panose="02040503050406030204" pitchFamily="18" charset="0"/>
                          </a:rPr>
                          <m:t>𝝓</m:t>
                        </m:r>
                      </m:num>
                      <m:den>
                        <m:r>
                          <a:rPr lang="en-US" b="1" i="1" smtClean="0">
                            <a:solidFill>
                              <a:srgbClr val="002060"/>
                            </a:solidFill>
                            <a:latin typeface="Cambria Math" panose="02040503050406030204" pitchFamily="18" charset="0"/>
                          </a:rPr>
                          <m:t>𝒅𝑰</m:t>
                        </m:r>
                      </m:den>
                    </m:f>
                  </m:oMath>
                </a14:m>
                <a:endParaRPr lang="en-IN" b="1" dirty="0">
                  <a:solidFill>
                    <a:srgbClr val="002060"/>
                  </a:solidFill>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f>
                      <m:fPr>
                        <m:ctrlPr>
                          <a:rPr lang="en-US" b="1" i="1">
                            <a:solidFill>
                              <a:srgbClr val="002060"/>
                            </a:solidFill>
                            <a:latin typeface="Cambria Math" panose="02040503050406030204" pitchFamily="18" charset="0"/>
                          </a:rPr>
                        </m:ctrlPr>
                      </m:fPr>
                      <m:num>
                        <m:r>
                          <a:rPr lang="en-US" b="1" i="1">
                            <a:solidFill>
                              <a:srgbClr val="002060"/>
                            </a:solidFill>
                            <a:latin typeface="Cambria Math" panose="02040503050406030204" pitchFamily="18" charset="0"/>
                          </a:rPr>
                          <m:t>𝒅</m:t>
                        </m:r>
                        <m:r>
                          <a:rPr lang="en-US" b="1" i="1">
                            <a:solidFill>
                              <a:srgbClr val="002060"/>
                            </a:solidFill>
                            <a:latin typeface="Cambria Math" panose="02040503050406030204" pitchFamily="18" charset="0"/>
                            <a:ea typeface="Cambria Math" panose="02040503050406030204" pitchFamily="18" charset="0"/>
                          </a:rPr>
                          <m:t>𝝓</m:t>
                        </m:r>
                      </m:num>
                      <m:den>
                        <m:r>
                          <a:rPr lang="en-US" b="1" i="1">
                            <a:solidFill>
                              <a:srgbClr val="002060"/>
                            </a:solidFill>
                            <a:latin typeface="Cambria Math" panose="02040503050406030204" pitchFamily="18" charset="0"/>
                          </a:rPr>
                          <m:t>𝒅𝑰</m:t>
                        </m:r>
                      </m:den>
                    </m:f>
                  </m:oMath>
                </a14:m>
                <a:r>
                  <a:rPr lang="en-IN" b="1" dirty="0">
                    <a:solidFill>
                      <a:srgbClr val="002060"/>
                    </a:solidFill>
                    <a:latin typeface="Times New Roman" panose="02020603050405020304" pitchFamily="18" charset="0"/>
                    <a:cs typeface="Times New Roman" panose="02020603050405020304" pitchFamily="18" charset="0"/>
                  </a:rPr>
                  <a:t> &lt; 0</a:t>
                </a:r>
              </a:p>
              <a:p>
                <a:pPr marL="0" indent="0" algn="ctr">
                  <a:buNone/>
                </a:pPr>
                <a:endParaRPr lang="en-IN" b="1" dirty="0">
                  <a:solidFill>
                    <a:srgbClr val="002060"/>
                  </a:solidFill>
                  <a:latin typeface="Times New Roman" panose="02020603050405020304" pitchFamily="18" charset="0"/>
                  <a:cs typeface="Times New Roman" panose="02020603050405020304" pitchFamily="18" charset="0"/>
                </a:endParaRPr>
              </a:p>
              <a:p>
                <a:pPr marL="0" indent="0" algn="ctr">
                  <a:buNone/>
                </a:pPr>
                <a:r>
                  <a:rPr lang="en-US" sz="2400" b="0" i="0" dirty="0">
                    <a:effectLst/>
                    <a:latin typeface="Times New Roman" panose="02020603050405020304" pitchFamily="18" charset="0"/>
                    <a:cs typeface="Times New Roman" panose="02020603050405020304" pitchFamily="18" charset="0"/>
                  </a:rPr>
                  <a:t>If L is negative, this implies that for an </a:t>
                </a:r>
                <a:r>
                  <a:rPr lang="en-US" sz="2400" b="1" i="0" dirty="0">
                    <a:effectLst/>
                    <a:latin typeface="Times New Roman" panose="02020603050405020304" pitchFamily="18" charset="0"/>
                    <a:cs typeface="Times New Roman" panose="02020603050405020304" pitchFamily="18" charset="0"/>
                  </a:rPr>
                  <a:t>increase in flux</a:t>
                </a:r>
                <a:r>
                  <a:rPr lang="en-US" sz="2400" b="0" i="0" dirty="0">
                    <a:effectLst/>
                    <a:latin typeface="Times New Roman" panose="02020603050405020304" pitchFamily="18" charset="0"/>
                    <a:cs typeface="Times New Roman" panose="02020603050405020304" pitchFamily="18" charset="0"/>
                  </a:rPr>
                  <a:t>, the </a:t>
                </a:r>
                <a:r>
                  <a:rPr lang="en-US" sz="2400" b="1" i="0" dirty="0">
                    <a:effectLst/>
                    <a:latin typeface="Times New Roman" panose="02020603050405020304" pitchFamily="18" charset="0"/>
                    <a:cs typeface="Times New Roman" panose="02020603050405020304" pitchFamily="18" charset="0"/>
                  </a:rPr>
                  <a:t>change in current </a:t>
                </a:r>
                <a:r>
                  <a:rPr lang="en-US" sz="2400" b="0" i="0" dirty="0">
                    <a:effectLst/>
                    <a:latin typeface="Times New Roman" panose="02020603050405020304" pitchFamily="18" charset="0"/>
                    <a:cs typeface="Times New Roman" panose="02020603050405020304" pitchFamily="18" charset="0"/>
                  </a:rPr>
                  <a:t>is </a:t>
                </a:r>
                <a:r>
                  <a:rPr lang="en-US" sz="2400" b="1" i="0" dirty="0">
                    <a:effectLst/>
                    <a:latin typeface="Times New Roman" panose="02020603050405020304" pitchFamily="18" charset="0"/>
                    <a:cs typeface="Times New Roman" panose="02020603050405020304" pitchFamily="18" charset="0"/>
                  </a:rPr>
                  <a:t>negative</a:t>
                </a:r>
                <a:r>
                  <a:rPr lang="en-US" sz="2400" b="0" i="0" dirty="0">
                    <a:effectLst/>
                    <a:latin typeface="Times New Roman" panose="02020603050405020304" pitchFamily="18" charset="0"/>
                    <a:cs typeface="Times New Roman" panose="02020603050405020304" pitchFamily="18" charset="0"/>
                  </a:rPr>
                  <a:t>.</a:t>
                </a:r>
              </a:p>
              <a:p>
                <a:pPr marL="0" indent="0" algn="ctr">
                  <a:buNone/>
                </a:pPr>
                <a:r>
                  <a:rPr lang="en-US" sz="2400" dirty="0">
                    <a:latin typeface="Times New Roman" panose="02020603050405020304" pitchFamily="18" charset="0"/>
                    <a:cs typeface="Times New Roman" panose="02020603050405020304" pitchFamily="18" charset="0"/>
                  </a:rPr>
                  <a:t>OR, </a:t>
                </a:r>
                <a:endParaRPr lang="en-US" sz="2400" b="0" i="0" dirty="0">
                  <a:effectLst/>
                  <a:latin typeface="Times New Roman" panose="02020603050405020304" pitchFamily="18" charset="0"/>
                  <a:cs typeface="Times New Roman" panose="02020603050405020304" pitchFamily="18" charset="0"/>
                </a:endParaRPr>
              </a:p>
              <a:p>
                <a:pPr marL="0" indent="0" algn="ctr">
                  <a:buNone/>
                </a:pPr>
                <a:r>
                  <a:rPr lang="en-US" sz="2400" b="0" i="0" dirty="0">
                    <a:effectLst/>
                    <a:latin typeface="Times New Roman" panose="02020603050405020304" pitchFamily="18" charset="0"/>
                    <a:cs typeface="Times New Roman" panose="02020603050405020304" pitchFamily="18" charset="0"/>
                  </a:rPr>
                  <a:t>this implies that for an </a:t>
                </a:r>
                <a:r>
                  <a:rPr lang="en-US" sz="2400" b="1" i="0" dirty="0">
                    <a:effectLst/>
                    <a:latin typeface="Times New Roman" panose="02020603050405020304" pitchFamily="18" charset="0"/>
                    <a:cs typeface="Times New Roman" panose="02020603050405020304" pitchFamily="18" charset="0"/>
                  </a:rPr>
                  <a:t>increase in current</a:t>
                </a:r>
                <a:r>
                  <a:rPr lang="en-US" sz="2400" b="0" i="0" dirty="0">
                    <a:effectLst/>
                    <a:latin typeface="Times New Roman" panose="02020603050405020304" pitchFamily="18" charset="0"/>
                    <a:cs typeface="Times New Roman" panose="02020603050405020304" pitchFamily="18" charset="0"/>
                  </a:rPr>
                  <a:t>, the </a:t>
                </a:r>
                <a:r>
                  <a:rPr lang="en-US" sz="2400" b="1" i="0" dirty="0">
                    <a:effectLst/>
                    <a:latin typeface="Times New Roman" panose="02020603050405020304" pitchFamily="18" charset="0"/>
                    <a:cs typeface="Times New Roman" panose="02020603050405020304" pitchFamily="18" charset="0"/>
                  </a:rPr>
                  <a:t>change in flux is negative</a:t>
                </a:r>
                <a:r>
                  <a:rPr lang="en-US" sz="2400" b="0" i="0" dirty="0">
                    <a:effectLst/>
                    <a:latin typeface="Times New Roman" panose="02020603050405020304" pitchFamily="18" charset="0"/>
                    <a:cs typeface="Times New Roman" panose="02020603050405020304" pitchFamily="18" charset="0"/>
                  </a:rPr>
                  <a:t>.</a:t>
                </a:r>
              </a:p>
            </p:txBody>
          </p:sp>
        </mc:Choice>
        <mc:Fallback>
          <p:sp>
            <p:nvSpPr>
              <p:cNvPr id="3" name="Content Placeholder 2">
                <a:extLst>
                  <a:ext uri="{FF2B5EF4-FFF2-40B4-BE49-F238E27FC236}">
                    <a16:creationId xmlns:a16="http://schemas.microsoft.com/office/drawing/2014/main" id="{C62BEDCE-A7C5-9BFF-F9D9-C059A413DAA2}"/>
                  </a:ext>
                </a:extLst>
              </p:cNvPr>
              <p:cNvSpPr>
                <a:spLocks noGrp="1" noRot="1" noChangeAspect="1" noMove="1" noResize="1" noEditPoints="1" noAdjustHandles="1" noChangeArrowheads="1" noChangeShapeType="1" noTextEdit="1"/>
              </p:cNvSpPr>
              <p:nvPr>
                <p:ph idx="1"/>
              </p:nvPr>
            </p:nvSpPr>
            <p:spPr>
              <a:xfrm>
                <a:off x="838200" y="1814866"/>
                <a:ext cx="10515600" cy="3964870"/>
              </a:xfrm>
              <a:blipFill>
                <a:blip r:embed="rId2"/>
                <a:stretch>
                  <a:fillRect b="-1385"/>
                </a:stretch>
              </a:blipFill>
            </p:spPr>
            <p:txBody>
              <a:bodyPr/>
              <a:lstStyle/>
              <a:p>
                <a:r>
                  <a:rPr lang="en-IN">
                    <a:noFill/>
                  </a:rPr>
                  <a:t> </a:t>
                </a:r>
              </a:p>
            </p:txBody>
          </p:sp>
        </mc:Fallback>
      </mc:AlternateContent>
    </p:spTree>
    <p:extLst>
      <p:ext uri="{BB962C8B-B14F-4D97-AF65-F5344CB8AC3E}">
        <p14:creationId xmlns:p14="http://schemas.microsoft.com/office/powerpoint/2010/main" val="967216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3976-AFEB-0E08-2C2F-422818F0B7D6}"/>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What is Stochastic Resonance ?</a:t>
            </a:r>
          </a:p>
        </p:txBody>
      </p:sp>
      <p:sp>
        <p:nvSpPr>
          <p:cNvPr id="3" name="Content Placeholder 2">
            <a:extLst>
              <a:ext uri="{FF2B5EF4-FFF2-40B4-BE49-F238E27FC236}">
                <a16:creationId xmlns:a16="http://schemas.microsoft.com/office/drawing/2014/main" id="{380422BE-3E3A-25AE-110B-8294EB49C573}"/>
              </a:ext>
            </a:extLst>
          </p:cNvPr>
          <p:cNvSpPr>
            <a:spLocks noGrp="1"/>
          </p:cNvSpPr>
          <p:nvPr>
            <p:ph idx="1"/>
          </p:nvPr>
        </p:nvSpPr>
        <p:spPr/>
        <p:txBody>
          <a:bodyPr/>
          <a:lstStyle/>
          <a:p>
            <a:pPr algn="ctr"/>
            <a:r>
              <a:rPr lang="en-IN" dirty="0">
                <a:latin typeface="Times New Roman" panose="02020603050405020304" pitchFamily="18" charset="0"/>
                <a:cs typeface="Times New Roman" panose="02020603050405020304" pitchFamily="18" charset="0"/>
              </a:rPr>
              <a:t>Observed in Subthreshold systems and Double well systems</a:t>
            </a:r>
          </a:p>
        </p:txBody>
      </p:sp>
      <p:pic>
        <p:nvPicPr>
          <p:cNvPr id="1026" name="Picture 2" descr="Stochastic resonance. The amount of noise introduced in the... | Download  Scientific Diagram">
            <a:extLst>
              <a:ext uri="{FF2B5EF4-FFF2-40B4-BE49-F238E27FC236}">
                <a16:creationId xmlns:a16="http://schemas.microsoft.com/office/drawing/2014/main" id="{8DB57144-ACCF-C668-BE55-00B0861EB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050" y="2807771"/>
            <a:ext cx="5420129" cy="31721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CC29D4E-9C79-957A-6A69-1E06983F7C07}"/>
              </a:ext>
            </a:extLst>
          </p:cNvPr>
          <p:cNvPicPr>
            <a:picLocks noChangeAspect="1"/>
          </p:cNvPicPr>
          <p:nvPr/>
        </p:nvPicPr>
        <p:blipFill>
          <a:blip r:embed="rId4"/>
          <a:stretch>
            <a:fillRect/>
          </a:stretch>
        </p:blipFill>
        <p:spPr>
          <a:xfrm>
            <a:off x="7214863" y="2422301"/>
            <a:ext cx="3322253" cy="3767142"/>
          </a:xfrm>
          <a:prstGeom prst="rect">
            <a:avLst/>
          </a:prstGeom>
        </p:spPr>
      </p:pic>
      <p:sp>
        <p:nvSpPr>
          <p:cNvPr id="8" name="TextBox 7">
            <a:extLst>
              <a:ext uri="{FF2B5EF4-FFF2-40B4-BE49-F238E27FC236}">
                <a16:creationId xmlns:a16="http://schemas.microsoft.com/office/drawing/2014/main" id="{B83B1D14-13D7-5F70-0C00-9CBF4BE4C5E4}"/>
              </a:ext>
            </a:extLst>
          </p:cNvPr>
          <p:cNvSpPr txBox="1"/>
          <p:nvPr/>
        </p:nvSpPr>
        <p:spPr>
          <a:xfrm>
            <a:off x="6823702" y="6201923"/>
            <a:ext cx="4398018" cy="430887"/>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Image source :</a:t>
            </a:r>
          </a:p>
          <a:p>
            <a:pPr algn="ctr"/>
            <a:r>
              <a:rPr lang="en-IN" sz="1100" dirty="0">
                <a:latin typeface="Times New Roman" panose="02020603050405020304" pitchFamily="18" charset="0"/>
                <a:cs typeface="Times New Roman" panose="02020603050405020304" pitchFamily="18" charset="0"/>
              </a:rPr>
              <a:t> </a:t>
            </a:r>
            <a:r>
              <a:rPr lang="en-IN" sz="1100" dirty="0">
                <a:latin typeface="Times New Roman" panose="02020603050405020304" pitchFamily="18" charset="0"/>
                <a:cs typeface="Times New Roman" panose="02020603050405020304" pitchFamily="18" charset="0"/>
                <a:hlinkClick r:id="rId5"/>
              </a:rPr>
              <a:t>https://demonstrations.wolfram.com/StochasticResonance/</a:t>
            </a:r>
            <a:r>
              <a:rPr lang="en-IN" sz="11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416CCEFB-8015-5F65-63E1-3185C4A0AD26}"/>
              </a:ext>
            </a:extLst>
          </p:cNvPr>
          <p:cNvSpPr txBox="1"/>
          <p:nvPr/>
        </p:nvSpPr>
        <p:spPr>
          <a:xfrm>
            <a:off x="1421041" y="6117285"/>
            <a:ext cx="4977138" cy="600164"/>
          </a:xfrm>
          <a:prstGeom prst="rect">
            <a:avLst/>
          </a:prstGeom>
          <a:noFill/>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Image source : </a:t>
            </a:r>
            <a:r>
              <a:rPr lang="en-IN" sz="1100" dirty="0">
                <a:latin typeface="Times New Roman" panose="02020603050405020304" pitchFamily="18" charset="0"/>
                <a:cs typeface="Times New Roman" panose="02020603050405020304" pitchFamily="18" charset="0"/>
                <a:hlinkClick r:id="rId6"/>
              </a:rPr>
              <a:t>https://www.researchgate.net/publication/245537925_Modelling_Non-Invasive_Brain_Stimulation_in_Cognitive_Neuroscience/figures?lo=1</a:t>
            </a:r>
            <a:r>
              <a:rPr lang="en-IN" sz="11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92256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3976-AFEB-0E08-2C2F-422818F0B7D6}"/>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Stochastic Resonance Using FM Inductor</a:t>
            </a:r>
          </a:p>
        </p:txBody>
      </p:sp>
      <p:pic>
        <p:nvPicPr>
          <p:cNvPr id="5" name="Graphic 4">
            <a:extLst>
              <a:ext uri="{FF2B5EF4-FFF2-40B4-BE49-F238E27FC236}">
                <a16:creationId xmlns:a16="http://schemas.microsoft.com/office/drawing/2014/main" id="{239BA572-2F74-009F-6437-29D5ECABC8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234" y="1525746"/>
            <a:ext cx="4886486" cy="5133975"/>
          </a:xfrm>
          <a:prstGeom prst="rect">
            <a:avLst/>
          </a:prstGeom>
        </p:spPr>
      </p:pic>
      <p:sp>
        <p:nvSpPr>
          <p:cNvPr id="7" name="TextBox 6">
            <a:extLst>
              <a:ext uri="{FF2B5EF4-FFF2-40B4-BE49-F238E27FC236}">
                <a16:creationId xmlns:a16="http://schemas.microsoft.com/office/drawing/2014/main" id="{88A30881-ED96-379E-88AF-5BE8D163EE77}"/>
              </a:ext>
            </a:extLst>
          </p:cNvPr>
          <p:cNvSpPr txBox="1"/>
          <p:nvPr/>
        </p:nvSpPr>
        <p:spPr>
          <a:xfrm>
            <a:off x="1087594" y="2666643"/>
            <a:ext cx="2326640"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Inductor is a Clipper !</a:t>
            </a:r>
          </a:p>
        </p:txBody>
      </p:sp>
    </p:spTree>
    <p:extLst>
      <p:ext uri="{BB962C8B-B14F-4D97-AF65-F5344CB8AC3E}">
        <p14:creationId xmlns:p14="http://schemas.microsoft.com/office/powerpoint/2010/main" val="2522612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318B-21D0-8758-03C7-B28D549962CD}"/>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Double well system, Origin of NI and SR</a:t>
            </a:r>
          </a:p>
        </p:txBody>
      </p:sp>
      <p:grpSp>
        <p:nvGrpSpPr>
          <p:cNvPr id="49" name="Group 48">
            <a:extLst>
              <a:ext uri="{FF2B5EF4-FFF2-40B4-BE49-F238E27FC236}">
                <a16:creationId xmlns:a16="http://schemas.microsoft.com/office/drawing/2014/main" id="{15373C7C-1A19-C557-03A1-37A82C90094C}"/>
              </a:ext>
            </a:extLst>
          </p:cNvPr>
          <p:cNvGrpSpPr/>
          <p:nvPr/>
        </p:nvGrpSpPr>
        <p:grpSpPr>
          <a:xfrm>
            <a:off x="1812615" y="1781486"/>
            <a:ext cx="8193144" cy="4711389"/>
            <a:chOff x="2482438" y="1773842"/>
            <a:chExt cx="7227124" cy="4155889"/>
          </a:xfrm>
        </p:grpSpPr>
        <p:grpSp>
          <p:nvGrpSpPr>
            <p:cNvPr id="4" name="Group 3">
              <a:extLst>
                <a:ext uri="{FF2B5EF4-FFF2-40B4-BE49-F238E27FC236}">
                  <a16:creationId xmlns:a16="http://schemas.microsoft.com/office/drawing/2014/main" id="{300274D3-E6B4-D4C6-6C6D-AF2A7583CC27}"/>
                </a:ext>
              </a:extLst>
            </p:cNvPr>
            <p:cNvGrpSpPr/>
            <p:nvPr/>
          </p:nvGrpSpPr>
          <p:grpSpPr>
            <a:xfrm>
              <a:off x="2482438" y="1773842"/>
              <a:ext cx="7227124" cy="4155889"/>
              <a:chOff x="1889090" y="1271003"/>
              <a:chExt cx="7227124" cy="4155889"/>
            </a:xfrm>
          </p:grpSpPr>
          <p:pic>
            <p:nvPicPr>
              <p:cNvPr id="5" name="Picture 4">
                <a:extLst>
                  <a:ext uri="{FF2B5EF4-FFF2-40B4-BE49-F238E27FC236}">
                    <a16:creationId xmlns:a16="http://schemas.microsoft.com/office/drawing/2014/main" id="{FD32B644-A53C-8F7F-1FB0-F86EC6A0902A}"/>
                  </a:ext>
                </a:extLst>
              </p:cNvPr>
              <p:cNvPicPr>
                <a:picLocks noChangeAspect="1"/>
              </p:cNvPicPr>
              <p:nvPr/>
            </p:nvPicPr>
            <p:blipFill>
              <a:blip r:embed="rId2"/>
              <a:stretch>
                <a:fillRect/>
              </a:stretch>
            </p:blipFill>
            <p:spPr>
              <a:xfrm>
                <a:off x="5094195" y="1271003"/>
                <a:ext cx="898293" cy="663885"/>
              </a:xfrm>
              <a:prstGeom prst="rect">
                <a:avLst/>
              </a:prstGeom>
            </p:spPr>
          </p:pic>
          <p:pic>
            <p:nvPicPr>
              <p:cNvPr id="6" name="Picture 5">
                <a:extLst>
                  <a:ext uri="{FF2B5EF4-FFF2-40B4-BE49-F238E27FC236}">
                    <a16:creationId xmlns:a16="http://schemas.microsoft.com/office/drawing/2014/main" id="{3314488B-DA49-68B9-EDA5-9537380CF694}"/>
                  </a:ext>
                </a:extLst>
              </p:cNvPr>
              <p:cNvPicPr>
                <a:picLocks noChangeAspect="1"/>
              </p:cNvPicPr>
              <p:nvPr/>
            </p:nvPicPr>
            <p:blipFill>
              <a:blip r:embed="rId3"/>
              <a:stretch>
                <a:fillRect/>
              </a:stretch>
            </p:blipFill>
            <p:spPr>
              <a:xfrm>
                <a:off x="2621065" y="2070756"/>
                <a:ext cx="2158560" cy="1595286"/>
              </a:xfrm>
              <a:prstGeom prst="rect">
                <a:avLst/>
              </a:prstGeom>
            </p:spPr>
          </p:pic>
          <p:grpSp>
            <p:nvGrpSpPr>
              <p:cNvPr id="7" name="Group 6">
                <a:extLst>
                  <a:ext uri="{FF2B5EF4-FFF2-40B4-BE49-F238E27FC236}">
                    <a16:creationId xmlns:a16="http://schemas.microsoft.com/office/drawing/2014/main" id="{381D1FEF-B9B6-A4D2-1F8F-A148DE790A28}"/>
                  </a:ext>
                </a:extLst>
              </p:cNvPr>
              <p:cNvGrpSpPr/>
              <p:nvPr/>
            </p:nvGrpSpPr>
            <p:grpSpPr>
              <a:xfrm>
                <a:off x="6239763" y="2009303"/>
                <a:ext cx="2158560" cy="1595286"/>
                <a:chOff x="7683089" y="2662083"/>
                <a:chExt cx="2158560" cy="1595286"/>
              </a:xfrm>
            </p:grpSpPr>
            <p:pic>
              <p:nvPicPr>
                <p:cNvPr id="32" name="Picture 31">
                  <a:extLst>
                    <a:ext uri="{FF2B5EF4-FFF2-40B4-BE49-F238E27FC236}">
                      <a16:creationId xmlns:a16="http://schemas.microsoft.com/office/drawing/2014/main" id="{4364E173-333C-F699-9AAA-187317931CB3}"/>
                    </a:ext>
                  </a:extLst>
                </p:cNvPr>
                <p:cNvPicPr>
                  <a:picLocks noChangeAspect="1"/>
                </p:cNvPicPr>
                <p:nvPr/>
              </p:nvPicPr>
              <p:blipFill>
                <a:blip r:embed="rId4"/>
                <a:stretch>
                  <a:fillRect/>
                </a:stretch>
              </p:blipFill>
              <p:spPr>
                <a:xfrm>
                  <a:off x="7683089" y="2662083"/>
                  <a:ext cx="2158560" cy="1595286"/>
                </a:xfrm>
                <a:prstGeom prst="rect">
                  <a:avLst/>
                </a:prstGeom>
              </p:spPr>
            </p:pic>
            <p:cxnSp>
              <p:nvCxnSpPr>
                <p:cNvPr id="33" name="Straight Arrow Connector 32">
                  <a:extLst>
                    <a:ext uri="{FF2B5EF4-FFF2-40B4-BE49-F238E27FC236}">
                      <a16:creationId xmlns:a16="http://schemas.microsoft.com/office/drawing/2014/main" id="{3D26A637-D2E4-FF2C-12FB-6D564E270504}"/>
                    </a:ext>
                  </a:extLst>
                </p:cNvPr>
                <p:cNvCxnSpPr>
                  <a:cxnSpLocks/>
                </p:cNvCxnSpPr>
                <p:nvPr/>
              </p:nvCxnSpPr>
              <p:spPr>
                <a:xfrm flipH="1">
                  <a:off x="8807025" y="2746448"/>
                  <a:ext cx="658974" cy="1"/>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68C5C997-FF6B-D95F-EB6B-728A7AF1F66A}"/>
                    </a:ext>
                  </a:extLst>
                </p:cNvPr>
                <p:cNvSpPr txBox="1"/>
                <p:nvPr/>
              </p:nvSpPr>
              <p:spPr>
                <a:xfrm>
                  <a:off x="8772470" y="2817405"/>
                  <a:ext cx="736099"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H applied</a:t>
                  </a:r>
                </a:p>
              </p:txBody>
            </p:sp>
          </p:grpSp>
          <p:sp>
            <p:nvSpPr>
              <p:cNvPr id="8" name="Oval 7">
                <a:extLst>
                  <a:ext uri="{FF2B5EF4-FFF2-40B4-BE49-F238E27FC236}">
                    <a16:creationId xmlns:a16="http://schemas.microsoft.com/office/drawing/2014/main" id="{554EAB2D-966F-2369-B4B7-FDD9682A9F8E}"/>
                  </a:ext>
                </a:extLst>
              </p:cNvPr>
              <p:cNvSpPr/>
              <p:nvPr/>
            </p:nvSpPr>
            <p:spPr>
              <a:xfrm>
                <a:off x="3267319" y="3220646"/>
                <a:ext cx="69796" cy="6979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c 8">
                <a:extLst>
                  <a:ext uri="{FF2B5EF4-FFF2-40B4-BE49-F238E27FC236}">
                    <a16:creationId xmlns:a16="http://schemas.microsoft.com/office/drawing/2014/main" id="{953992FF-79E4-B8DF-16AE-041A1A3825FD}"/>
                  </a:ext>
                </a:extLst>
              </p:cNvPr>
              <p:cNvSpPr/>
              <p:nvPr/>
            </p:nvSpPr>
            <p:spPr>
              <a:xfrm flipH="1">
                <a:off x="3301405" y="2870375"/>
                <a:ext cx="1052625" cy="1061545"/>
              </a:xfrm>
              <a:prstGeom prst="arc">
                <a:avLst>
                  <a:gd name="adj1" fmla="val 16200000"/>
                  <a:gd name="adj2" fmla="val 20127205"/>
                </a:avLst>
              </a:prstGeom>
              <a:ln>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Oval 9">
                <a:extLst>
                  <a:ext uri="{FF2B5EF4-FFF2-40B4-BE49-F238E27FC236}">
                    <a16:creationId xmlns:a16="http://schemas.microsoft.com/office/drawing/2014/main" id="{7D5B30DE-BBC3-8B2C-D2B7-8510327675FF}"/>
                  </a:ext>
                </a:extLst>
              </p:cNvPr>
              <p:cNvSpPr/>
              <p:nvPr/>
            </p:nvSpPr>
            <p:spPr>
              <a:xfrm>
                <a:off x="7693186" y="3190253"/>
                <a:ext cx="69796" cy="6979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c 10">
                <a:extLst>
                  <a:ext uri="{FF2B5EF4-FFF2-40B4-BE49-F238E27FC236}">
                    <a16:creationId xmlns:a16="http://schemas.microsoft.com/office/drawing/2014/main" id="{53A48FE2-A43D-4E2F-BDBD-86F084405688}"/>
                  </a:ext>
                </a:extLst>
              </p:cNvPr>
              <p:cNvSpPr/>
              <p:nvPr/>
            </p:nvSpPr>
            <p:spPr>
              <a:xfrm>
                <a:off x="6675458" y="2806946"/>
                <a:ext cx="1052626" cy="1092271"/>
              </a:xfrm>
              <a:prstGeom prst="arc">
                <a:avLst>
                  <a:gd name="adj1" fmla="val 16200000"/>
                  <a:gd name="adj2" fmla="val 20127205"/>
                </a:avLst>
              </a:prstGeom>
              <a:ln>
                <a:solidFill>
                  <a:schemeClr val="tx1">
                    <a:lumMod val="50000"/>
                    <a:lumOff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2" name="Picture 11">
                <a:extLst>
                  <a:ext uri="{FF2B5EF4-FFF2-40B4-BE49-F238E27FC236}">
                    <a16:creationId xmlns:a16="http://schemas.microsoft.com/office/drawing/2014/main" id="{57872572-15D1-95DC-834D-CAF22CCAAE2C}"/>
                  </a:ext>
                </a:extLst>
              </p:cNvPr>
              <p:cNvPicPr>
                <a:picLocks noChangeAspect="1"/>
              </p:cNvPicPr>
              <p:nvPr/>
            </p:nvPicPr>
            <p:blipFill rotWithShape="1">
              <a:blip r:embed="rId5"/>
              <a:srcRect l="6862" t="8979" r="51910" b="16409"/>
              <a:stretch/>
            </p:blipFill>
            <p:spPr>
              <a:xfrm>
                <a:off x="6694966" y="3393527"/>
                <a:ext cx="998220" cy="1065157"/>
              </a:xfrm>
              <a:prstGeom prst="rect">
                <a:avLst/>
              </a:prstGeom>
            </p:spPr>
          </p:pic>
          <p:pic>
            <p:nvPicPr>
              <p:cNvPr id="13" name="Picture 12">
                <a:extLst>
                  <a:ext uri="{FF2B5EF4-FFF2-40B4-BE49-F238E27FC236}">
                    <a16:creationId xmlns:a16="http://schemas.microsoft.com/office/drawing/2014/main" id="{6344C387-4706-D57E-F1DC-99FA40E86227}"/>
                  </a:ext>
                </a:extLst>
              </p:cNvPr>
              <p:cNvPicPr>
                <a:picLocks noChangeAspect="1"/>
              </p:cNvPicPr>
              <p:nvPr/>
            </p:nvPicPr>
            <p:blipFill rotWithShape="1">
              <a:blip r:embed="rId5"/>
              <a:srcRect l="44311" t="10243" r="12487" b="18308"/>
              <a:stretch/>
            </p:blipFill>
            <p:spPr>
              <a:xfrm>
                <a:off x="3333288" y="3451858"/>
                <a:ext cx="1092335" cy="1065157"/>
              </a:xfrm>
              <a:prstGeom prst="rect">
                <a:avLst/>
              </a:prstGeom>
            </p:spPr>
          </p:pic>
          <p:cxnSp>
            <p:nvCxnSpPr>
              <p:cNvPr id="14" name="Straight Arrow Connector 13">
                <a:extLst>
                  <a:ext uri="{FF2B5EF4-FFF2-40B4-BE49-F238E27FC236}">
                    <a16:creationId xmlns:a16="http://schemas.microsoft.com/office/drawing/2014/main" id="{FBC75C3A-FBF7-2967-4631-8AC7BBE39C7F}"/>
                  </a:ext>
                </a:extLst>
              </p:cNvPr>
              <p:cNvCxnSpPr>
                <a:cxnSpLocks/>
              </p:cNvCxnSpPr>
              <p:nvPr/>
            </p:nvCxnSpPr>
            <p:spPr>
              <a:xfrm flipH="1">
                <a:off x="3276730" y="2102520"/>
                <a:ext cx="658974" cy="1"/>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D031FB6-37B3-8C2F-9B50-6639B515ECB7}"/>
                  </a:ext>
                </a:extLst>
              </p:cNvPr>
              <p:cNvSpPr txBox="1"/>
              <p:nvPr/>
            </p:nvSpPr>
            <p:spPr>
              <a:xfrm>
                <a:off x="3242175" y="2173477"/>
                <a:ext cx="736099"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H applied</a:t>
                </a:r>
              </a:p>
            </p:txBody>
          </p:sp>
          <p:sp>
            <p:nvSpPr>
              <p:cNvPr id="16" name="Arc 15">
                <a:extLst>
                  <a:ext uri="{FF2B5EF4-FFF2-40B4-BE49-F238E27FC236}">
                    <a16:creationId xmlns:a16="http://schemas.microsoft.com/office/drawing/2014/main" id="{8549A832-2EF9-0FD5-327D-BF074B20EE74}"/>
                  </a:ext>
                </a:extLst>
              </p:cNvPr>
              <p:cNvSpPr/>
              <p:nvPr/>
            </p:nvSpPr>
            <p:spPr>
              <a:xfrm>
                <a:off x="5837837" y="1540314"/>
                <a:ext cx="516326" cy="468989"/>
              </a:xfrm>
              <a:prstGeom prst="arc">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Arc 16">
                <a:extLst>
                  <a:ext uri="{FF2B5EF4-FFF2-40B4-BE49-F238E27FC236}">
                    <a16:creationId xmlns:a16="http://schemas.microsoft.com/office/drawing/2014/main" id="{9CDF7933-D686-1ECF-C119-E3DF33C8F297}"/>
                  </a:ext>
                </a:extLst>
              </p:cNvPr>
              <p:cNvSpPr/>
              <p:nvPr/>
            </p:nvSpPr>
            <p:spPr>
              <a:xfrm>
                <a:off x="4709135" y="1570383"/>
                <a:ext cx="516326" cy="468989"/>
              </a:xfrm>
              <a:prstGeom prst="arc">
                <a:avLst>
                  <a:gd name="adj1" fmla="val 10930887"/>
                  <a:gd name="adj2" fmla="val 1721490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Oval 17">
                <a:extLst>
                  <a:ext uri="{FF2B5EF4-FFF2-40B4-BE49-F238E27FC236}">
                    <a16:creationId xmlns:a16="http://schemas.microsoft.com/office/drawing/2014/main" id="{DD2DF871-6945-430B-83E0-73941819FA11}"/>
                  </a:ext>
                </a:extLst>
              </p:cNvPr>
              <p:cNvSpPr/>
              <p:nvPr/>
            </p:nvSpPr>
            <p:spPr>
              <a:xfrm flipH="1">
                <a:off x="5560521" y="1580085"/>
                <a:ext cx="45719" cy="4571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Connector: Elbow 18">
                <a:extLst>
                  <a:ext uri="{FF2B5EF4-FFF2-40B4-BE49-F238E27FC236}">
                    <a16:creationId xmlns:a16="http://schemas.microsoft.com/office/drawing/2014/main" id="{ED0C5155-DE76-2B34-5108-EAB02A8E7597}"/>
                  </a:ext>
                </a:extLst>
              </p:cNvPr>
              <p:cNvCxnSpPr>
                <a:cxnSpLocks/>
              </p:cNvCxnSpPr>
              <p:nvPr/>
            </p:nvCxnSpPr>
            <p:spPr>
              <a:xfrm rot="10800000">
                <a:off x="2432181" y="4641149"/>
                <a:ext cx="6210507" cy="662277"/>
              </a:xfrm>
              <a:prstGeom prst="bentConnector3">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B20814-4029-560F-88FB-AA7097523FE6}"/>
                  </a:ext>
                </a:extLst>
              </p:cNvPr>
              <p:cNvCxnSpPr>
                <a:cxnSpLocks/>
              </p:cNvCxnSpPr>
              <p:nvPr/>
            </p:nvCxnSpPr>
            <p:spPr>
              <a:xfrm>
                <a:off x="2223300" y="4938429"/>
                <a:ext cx="6806400" cy="0"/>
              </a:xfrm>
              <a:prstGeom prst="line">
                <a:avLst/>
              </a:prstGeom>
              <a:ln>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5D054B-F64A-01A7-5B40-68A6375D3AD7}"/>
                  </a:ext>
                </a:extLst>
              </p:cNvPr>
              <p:cNvSpPr txBox="1"/>
              <p:nvPr/>
            </p:nvSpPr>
            <p:spPr>
              <a:xfrm>
                <a:off x="4968467" y="4132711"/>
                <a:ext cx="1229825" cy="430887"/>
              </a:xfrm>
              <a:prstGeom prst="rect">
                <a:avLst/>
              </a:prstGeom>
              <a:noFill/>
            </p:spPr>
            <p:txBody>
              <a:bodyPr wrap="none" rtlCol="0">
                <a:spAutoFit/>
              </a:bodyPr>
              <a:lstStyle/>
              <a:p>
                <a:pPr algn="ctr"/>
                <a:r>
                  <a:rPr lang="en-IN" sz="1100" dirty="0">
                    <a:latin typeface="Times New Roman" panose="02020603050405020304" pitchFamily="18" charset="0"/>
                    <a:cs typeface="Times New Roman" panose="02020603050405020304" pitchFamily="18" charset="0"/>
                  </a:rPr>
                  <a:t>Applied current to</a:t>
                </a:r>
              </a:p>
              <a:p>
                <a:pPr algn="ctr"/>
                <a:r>
                  <a:rPr lang="en-IN" sz="1100" dirty="0">
                    <a:latin typeface="Times New Roman" panose="02020603050405020304" pitchFamily="18" charset="0"/>
                    <a:cs typeface="Times New Roman" panose="02020603050405020304" pitchFamily="18" charset="0"/>
                  </a:rPr>
                  <a:t> the inductor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6E9B607-DB44-286C-6D67-6D9FE892EA3F}"/>
                      </a:ext>
                    </a:extLst>
                  </p:cNvPr>
                  <p:cNvSpPr txBox="1"/>
                  <p:nvPr/>
                </p:nvSpPr>
                <p:spPr>
                  <a:xfrm>
                    <a:off x="8642688" y="5165282"/>
                    <a:ext cx="374846" cy="261610"/>
                  </a:xfrm>
                  <a:prstGeom prst="rect">
                    <a:avLst/>
                  </a:prstGeom>
                  <a:noFill/>
                </p:spPr>
                <p:txBody>
                  <a:bodyPr wrap="none" rtlCol="0">
                    <a:spAutoFit/>
                  </a:bodyPr>
                  <a:lstStyle/>
                  <a:p>
                    <a:r>
                      <a:rPr lang="en-IN" sz="1100" dirty="0"/>
                      <a:t>- </a:t>
                    </a:r>
                    <a14:m>
                      <m:oMath xmlns:m="http://schemas.openxmlformats.org/officeDocument/2006/math">
                        <m:sSub>
                          <m:sSubPr>
                            <m:ctrlPr>
                              <a:rPr lang="en-IN" sz="1100" i="1" dirty="0" smtClean="0">
                                <a:latin typeface="Cambria Math" panose="02040503050406030204" pitchFamily="18" charset="0"/>
                              </a:rPr>
                            </m:ctrlPr>
                          </m:sSubPr>
                          <m:e>
                            <m:r>
                              <m:rPr>
                                <m:nor/>
                              </m:rPr>
                              <a:rPr lang="en-IN" sz="1100" b="0" i="0" dirty="0" smtClean="0">
                                <a:latin typeface="Arial" panose="020B0604020202020204" pitchFamily="34" charset="0"/>
                                <a:cs typeface="Arial" panose="020B0604020202020204" pitchFamily="34" charset="0"/>
                              </a:rPr>
                              <m:t>I</m:t>
                            </m:r>
                          </m:e>
                          <m:sub>
                            <m:r>
                              <m:rPr>
                                <m:nor/>
                              </m:rPr>
                              <a:rPr lang="en-IN" sz="1100" b="0" i="0" dirty="0" smtClean="0">
                                <a:latin typeface="Arial" panose="020B0604020202020204" pitchFamily="34" charset="0"/>
                                <a:cs typeface="Arial" panose="020B0604020202020204" pitchFamily="34" charset="0"/>
                              </a:rPr>
                              <m:t>s</m:t>
                            </m:r>
                          </m:sub>
                        </m:sSub>
                      </m:oMath>
                    </a14:m>
                    <a:endParaRPr lang="en-IN" sz="1100" dirty="0">
                      <a:latin typeface="Arial" panose="020B0604020202020204" pitchFamily="34" charset="0"/>
                      <a:cs typeface="Arial" panose="020B0604020202020204" pitchFamily="34" charset="0"/>
                    </a:endParaRPr>
                  </a:p>
                </p:txBody>
              </p:sp>
            </mc:Choice>
            <mc:Fallback xmlns="">
              <p:sp>
                <p:nvSpPr>
                  <p:cNvPr id="111" name="TextBox 110">
                    <a:extLst>
                      <a:ext uri="{FF2B5EF4-FFF2-40B4-BE49-F238E27FC236}">
                        <a16:creationId xmlns:a16="http://schemas.microsoft.com/office/drawing/2014/main" id="{C8C4FB10-4A71-65E2-C2BC-306C56861454}"/>
                      </a:ext>
                    </a:extLst>
                  </p:cNvPr>
                  <p:cNvSpPr txBox="1">
                    <a:spLocks noRot="1" noChangeAspect="1" noMove="1" noResize="1" noEditPoints="1" noAdjustHandles="1" noChangeArrowheads="1" noChangeShapeType="1" noTextEdit="1"/>
                  </p:cNvSpPr>
                  <p:nvPr/>
                </p:nvSpPr>
                <p:spPr>
                  <a:xfrm>
                    <a:off x="8642688" y="5165282"/>
                    <a:ext cx="374846" cy="261610"/>
                  </a:xfrm>
                  <a:prstGeom prst="rect">
                    <a:avLst/>
                  </a:prstGeom>
                  <a:blipFill>
                    <a:blip r:embed="rId6"/>
                    <a:stretch>
                      <a:fillRect b="-162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87103CE-40EF-8790-490C-C52AAD44FDAC}"/>
                      </a:ext>
                    </a:extLst>
                  </p:cNvPr>
                  <p:cNvSpPr txBox="1"/>
                  <p:nvPr/>
                </p:nvSpPr>
                <p:spPr>
                  <a:xfrm>
                    <a:off x="2057335" y="4483947"/>
                    <a:ext cx="34278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1100" i="1" dirty="0" smtClean="0">
                                  <a:latin typeface="Cambria Math" panose="02040503050406030204" pitchFamily="18" charset="0"/>
                                </a:rPr>
                              </m:ctrlPr>
                            </m:sSubPr>
                            <m:e>
                              <m:r>
                                <m:rPr>
                                  <m:nor/>
                                </m:rPr>
                                <a:rPr lang="en-IN" sz="1100" b="0" i="0" dirty="0" smtClean="0">
                                  <a:latin typeface="Arial" panose="020B0604020202020204" pitchFamily="34" charset="0"/>
                                  <a:cs typeface="Arial" panose="020B0604020202020204" pitchFamily="34" charset="0"/>
                                </a:rPr>
                                <m:t>I</m:t>
                              </m:r>
                            </m:e>
                            <m:sub>
                              <m:r>
                                <m:rPr>
                                  <m:nor/>
                                </m:rPr>
                                <a:rPr lang="en-IN" sz="1100" b="0" i="0" dirty="0" smtClean="0">
                                  <a:latin typeface="Arial" panose="020B0604020202020204" pitchFamily="34" charset="0"/>
                                  <a:cs typeface="Arial" panose="020B0604020202020204" pitchFamily="34" charset="0"/>
                                </a:rPr>
                                <m:t>s</m:t>
                              </m:r>
                            </m:sub>
                          </m:sSub>
                        </m:oMath>
                      </m:oMathPara>
                    </a14:m>
                    <a:endParaRPr lang="en-IN" sz="1100" dirty="0">
                      <a:latin typeface="Arial" panose="020B0604020202020204" pitchFamily="34" charset="0"/>
                      <a:cs typeface="Arial" panose="020B0604020202020204" pitchFamily="34" charset="0"/>
                    </a:endParaRPr>
                  </a:p>
                </p:txBody>
              </p:sp>
            </mc:Choice>
            <mc:Fallback xmlns="">
              <p:sp>
                <p:nvSpPr>
                  <p:cNvPr id="113" name="TextBox 112">
                    <a:extLst>
                      <a:ext uri="{FF2B5EF4-FFF2-40B4-BE49-F238E27FC236}">
                        <a16:creationId xmlns:a16="http://schemas.microsoft.com/office/drawing/2014/main" id="{F2F9167E-8625-52E5-F74C-7DEC635B5699}"/>
                      </a:ext>
                    </a:extLst>
                  </p:cNvPr>
                  <p:cNvSpPr txBox="1">
                    <a:spLocks noRot="1" noChangeAspect="1" noMove="1" noResize="1" noEditPoints="1" noAdjustHandles="1" noChangeArrowheads="1" noChangeShapeType="1" noTextEdit="1"/>
                  </p:cNvSpPr>
                  <p:nvPr/>
                </p:nvSpPr>
                <p:spPr>
                  <a:xfrm>
                    <a:off x="2057335" y="4483947"/>
                    <a:ext cx="342786" cy="261610"/>
                  </a:xfrm>
                  <a:prstGeom prst="rect">
                    <a:avLst/>
                  </a:prstGeom>
                  <a:blipFill>
                    <a:blip r:embed="rId7"/>
                    <a:stretch>
                      <a:fillRect/>
                    </a:stretch>
                  </a:blipFill>
                </p:spPr>
                <p:txBody>
                  <a:bodyPr/>
                  <a:lstStyle/>
                  <a:p>
                    <a:r>
                      <a:rPr lang="en-IN">
                        <a:noFill/>
                      </a:rPr>
                      <a:t> </a:t>
                    </a:r>
                  </a:p>
                </p:txBody>
              </p:sp>
            </mc:Fallback>
          </mc:AlternateContent>
          <p:cxnSp>
            <p:nvCxnSpPr>
              <p:cNvPr id="24" name="Straight Arrow Connector 23">
                <a:extLst>
                  <a:ext uri="{FF2B5EF4-FFF2-40B4-BE49-F238E27FC236}">
                    <a16:creationId xmlns:a16="http://schemas.microsoft.com/office/drawing/2014/main" id="{C3E75BA5-AF6E-DAC9-C06E-E84102378915}"/>
                  </a:ext>
                </a:extLst>
              </p:cNvPr>
              <p:cNvCxnSpPr>
                <a:cxnSpLocks/>
              </p:cNvCxnSpPr>
              <p:nvPr/>
            </p:nvCxnSpPr>
            <p:spPr>
              <a:xfrm>
                <a:off x="2205313" y="3757388"/>
                <a:ext cx="998399" cy="0"/>
              </a:xfrm>
              <a:prstGeom prst="straightConnector1">
                <a:avLst/>
              </a:prstGeom>
              <a:ln>
                <a:solidFill>
                  <a:schemeClr val="tx1">
                    <a:lumMod val="65000"/>
                    <a:lumOff val="35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FFC0B31E-8703-8B1F-3C14-BC27F18A9711}"/>
                  </a:ext>
                </a:extLst>
              </p:cNvPr>
              <p:cNvCxnSpPr>
                <a:cxnSpLocks/>
              </p:cNvCxnSpPr>
              <p:nvPr/>
            </p:nvCxnSpPr>
            <p:spPr>
              <a:xfrm flipV="1">
                <a:off x="2403218" y="2839639"/>
                <a:ext cx="0" cy="1044762"/>
              </a:xfrm>
              <a:prstGeom prst="straightConnector1">
                <a:avLst/>
              </a:prstGeom>
              <a:ln>
                <a:solidFill>
                  <a:schemeClr val="tx1">
                    <a:lumMod val="65000"/>
                    <a:lumOff val="35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26" name="TextBox 25">
                <a:extLst>
                  <a:ext uri="{FF2B5EF4-FFF2-40B4-BE49-F238E27FC236}">
                    <a16:creationId xmlns:a16="http://schemas.microsoft.com/office/drawing/2014/main" id="{4C9EDAE8-5A72-394A-FCF8-BF0E00D4DC51}"/>
                  </a:ext>
                </a:extLst>
              </p:cNvPr>
              <p:cNvSpPr txBox="1"/>
              <p:nvPr/>
            </p:nvSpPr>
            <p:spPr>
              <a:xfrm>
                <a:off x="1889090" y="2601742"/>
                <a:ext cx="1074333"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Free energy (U)</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BA42AB4-C9D1-34BB-A65D-E8EFB339DD77}"/>
                      </a:ext>
                    </a:extLst>
                  </p:cNvPr>
                  <p:cNvSpPr txBox="1"/>
                  <p:nvPr/>
                </p:nvSpPr>
                <p:spPr>
                  <a:xfrm>
                    <a:off x="2588545" y="3776730"/>
                    <a:ext cx="667170"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Flux (</a:t>
                    </a:r>
                    <a14:m>
                      <m:oMath xmlns:m="http://schemas.openxmlformats.org/officeDocument/2006/math">
                        <m:r>
                          <m:rPr>
                            <m:sty m:val="p"/>
                          </m:rPr>
                          <a:rPr lang="en-IN" sz="1100" i="0" smtClean="0">
                            <a:latin typeface="Cambria Math" panose="02040503050406030204" pitchFamily="18" charset="0"/>
                            <a:ea typeface="Cambria Math" panose="02040503050406030204" pitchFamily="18" charset="0"/>
                          </a:rPr>
                          <m:t>ϕ</m:t>
                        </m:r>
                      </m:oMath>
                    </a14:m>
                    <a:r>
                      <a:rPr lang="en-IN" sz="1100" dirty="0"/>
                      <a:t>)</a:t>
                    </a:r>
                  </a:p>
                </p:txBody>
              </p:sp>
            </mc:Choice>
            <mc:Fallback xmlns="">
              <p:sp>
                <p:nvSpPr>
                  <p:cNvPr id="27" name="TextBox 26">
                    <a:extLst>
                      <a:ext uri="{FF2B5EF4-FFF2-40B4-BE49-F238E27FC236}">
                        <a16:creationId xmlns:a16="http://schemas.microsoft.com/office/drawing/2014/main" id="{CBA42AB4-C9D1-34BB-A65D-E8EFB339DD77}"/>
                      </a:ext>
                    </a:extLst>
                  </p:cNvPr>
                  <p:cNvSpPr txBox="1">
                    <a:spLocks noRot="1" noChangeAspect="1" noMove="1" noResize="1" noEditPoints="1" noAdjustHandles="1" noChangeArrowheads="1" noChangeShapeType="1" noTextEdit="1"/>
                  </p:cNvSpPr>
                  <p:nvPr/>
                </p:nvSpPr>
                <p:spPr>
                  <a:xfrm>
                    <a:off x="2588545" y="3776730"/>
                    <a:ext cx="667170" cy="261610"/>
                  </a:xfrm>
                  <a:prstGeom prst="rect">
                    <a:avLst/>
                  </a:prstGeom>
                  <a:blipFill>
                    <a:blip r:embed="rId8"/>
                    <a:stretch>
                      <a:fillRect b="-2041"/>
                    </a:stretch>
                  </a:blipFill>
                </p:spPr>
                <p:txBody>
                  <a:bodyPr/>
                  <a:lstStyle/>
                  <a:p>
                    <a:r>
                      <a:rPr lang="en-IN">
                        <a:noFill/>
                      </a:rPr>
                      <a:t> </a:t>
                    </a:r>
                  </a:p>
                </p:txBody>
              </p:sp>
            </mc:Fallback>
          </mc:AlternateContent>
          <p:cxnSp>
            <p:nvCxnSpPr>
              <p:cNvPr id="28" name="Straight Arrow Connector 27">
                <a:extLst>
                  <a:ext uri="{FF2B5EF4-FFF2-40B4-BE49-F238E27FC236}">
                    <a16:creationId xmlns:a16="http://schemas.microsoft.com/office/drawing/2014/main" id="{12D517BA-35F3-8461-C313-ACBD76AB0A82}"/>
                  </a:ext>
                </a:extLst>
              </p:cNvPr>
              <p:cNvCxnSpPr>
                <a:cxnSpLocks/>
              </p:cNvCxnSpPr>
              <p:nvPr/>
            </p:nvCxnSpPr>
            <p:spPr>
              <a:xfrm>
                <a:off x="7734347" y="3753350"/>
                <a:ext cx="998399" cy="0"/>
              </a:xfrm>
              <a:prstGeom prst="straightConnector1">
                <a:avLst/>
              </a:prstGeom>
              <a:ln>
                <a:solidFill>
                  <a:schemeClr val="tx1">
                    <a:lumMod val="65000"/>
                    <a:lumOff val="35000"/>
                  </a:schemeClr>
                </a:solidFill>
                <a:headEnd type="triangl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1726F2D4-D75B-8ED7-F0DA-7759BF3BB426}"/>
                  </a:ext>
                </a:extLst>
              </p:cNvPr>
              <p:cNvCxnSpPr>
                <a:cxnSpLocks/>
              </p:cNvCxnSpPr>
              <p:nvPr/>
            </p:nvCxnSpPr>
            <p:spPr>
              <a:xfrm flipV="1">
                <a:off x="8556009" y="2835601"/>
                <a:ext cx="0" cy="1044762"/>
              </a:xfrm>
              <a:prstGeom prst="straightConnector1">
                <a:avLst/>
              </a:prstGeom>
              <a:ln>
                <a:solidFill>
                  <a:schemeClr val="tx1">
                    <a:lumMod val="65000"/>
                    <a:lumOff val="35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30" name="TextBox 29">
                <a:extLst>
                  <a:ext uri="{FF2B5EF4-FFF2-40B4-BE49-F238E27FC236}">
                    <a16:creationId xmlns:a16="http://schemas.microsoft.com/office/drawing/2014/main" id="{CBE7891E-D062-00B7-3D16-6F825D17DF0B}"/>
                  </a:ext>
                </a:extLst>
              </p:cNvPr>
              <p:cNvSpPr txBox="1"/>
              <p:nvPr/>
            </p:nvSpPr>
            <p:spPr>
              <a:xfrm>
                <a:off x="8041881" y="2597704"/>
                <a:ext cx="1074333"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Free energy (U)</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C8D2161-E627-93F0-CB0B-ACA2725C5231}"/>
                      </a:ext>
                    </a:extLst>
                  </p:cNvPr>
                  <p:cNvSpPr txBox="1"/>
                  <p:nvPr/>
                </p:nvSpPr>
                <p:spPr>
                  <a:xfrm>
                    <a:off x="7781649" y="3765069"/>
                    <a:ext cx="667170"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Flux (</a:t>
                    </a:r>
                    <a14:m>
                      <m:oMath xmlns:m="http://schemas.openxmlformats.org/officeDocument/2006/math">
                        <m:r>
                          <m:rPr>
                            <m:sty m:val="p"/>
                          </m:rPr>
                          <a:rPr lang="en-IN" sz="1100" i="0" smtClean="0">
                            <a:latin typeface="Cambria Math" panose="02040503050406030204" pitchFamily="18" charset="0"/>
                            <a:ea typeface="Cambria Math" panose="02040503050406030204" pitchFamily="18" charset="0"/>
                          </a:rPr>
                          <m:t>ϕ</m:t>
                        </m:r>
                      </m:oMath>
                    </a14:m>
                    <a:r>
                      <a:rPr lang="en-IN" sz="1100" dirty="0"/>
                      <a:t>)</a:t>
                    </a:r>
                  </a:p>
                </p:txBody>
              </p:sp>
            </mc:Choice>
            <mc:Fallback xmlns="">
              <p:sp>
                <p:nvSpPr>
                  <p:cNvPr id="31" name="TextBox 30">
                    <a:extLst>
                      <a:ext uri="{FF2B5EF4-FFF2-40B4-BE49-F238E27FC236}">
                        <a16:creationId xmlns:a16="http://schemas.microsoft.com/office/drawing/2014/main" id="{CC8D2161-E627-93F0-CB0B-ACA2725C5231}"/>
                      </a:ext>
                    </a:extLst>
                  </p:cNvPr>
                  <p:cNvSpPr txBox="1">
                    <a:spLocks noRot="1" noChangeAspect="1" noMove="1" noResize="1" noEditPoints="1" noAdjustHandles="1" noChangeArrowheads="1" noChangeShapeType="1" noTextEdit="1"/>
                  </p:cNvSpPr>
                  <p:nvPr/>
                </p:nvSpPr>
                <p:spPr>
                  <a:xfrm>
                    <a:off x="7781649" y="3765069"/>
                    <a:ext cx="667170" cy="261610"/>
                  </a:xfrm>
                  <a:prstGeom prst="rect">
                    <a:avLst/>
                  </a:prstGeom>
                  <a:blipFill>
                    <a:blip r:embed="rId8"/>
                    <a:stretch>
                      <a:fillRect b="-2041"/>
                    </a:stretch>
                  </a:blipFill>
                </p:spPr>
                <p:txBody>
                  <a:bodyPr/>
                  <a:lstStyle/>
                  <a:p>
                    <a:r>
                      <a:rPr lang="en-IN">
                        <a:noFill/>
                      </a:rPr>
                      <a:t> </a:t>
                    </a:r>
                  </a:p>
                </p:txBody>
              </p:sp>
            </mc:Fallback>
          </mc:AlternateContent>
        </p:grpSp>
        <p:sp>
          <p:nvSpPr>
            <p:cNvPr id="35" name="Rectangle 34">
              <a:extLst>
                <a:ext uri="{FF2B5EF4-FFF2-40B4-BE49-F238E27FC236}">
                  <a16:creationId xmlns:a16="http://schemas.microsoft.com/office/drawing/2014/main" id="{A5017FB0-1DA9-7E92-CFAB-2041628A7FCD}"/>
                </a:ext>
              </a:extLst>
            </p:cNvPr>
            <p:cNvSpPr/>
            <p:nvPr/>
          </p:nvSpPr>
          <p:spPr>
            <a:xfrm>
              <a:off x="3531399" y="3954697"/>
              <a:ext cx="237551" cy="19221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13DAAC31-8763-3DB3-A433-374A54C37043}"/>
                </a:ext>
              </a:extLst>
            </p:cNvPr>
            <p:cNvSpPr/>
            <p:nvPr/>
          </p:nvSpPr>
          <p:spPr>
            <a:xfrm>
              <a:off x="8442826" y="3879169"/>
              <a:ext cx="237551" cy="19221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EF78A129-FD1B-939E-866F-5DBC059BA5D3}"/>
                </a:ext>
              </a:extLst>
            </p:cNvPr>
            <p:cNvSpPr/>
            <p:nvPr/>
          </p:nvSpPr>
          <p:spPr>
            <a:xfrm>
              <a:off x="6094836" y="1978710"/>
              <a:ext cx="114524" cy="264020"/>
            </a:xfrm>
            <a:prstGeom prst="rect">
              <a:avLst/>
            </a:prstGeom>
            <a:solidFill>
              <a:srgbClr val="A2E70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3D37A598-900B-CBCD-52CD-452690217983}"/>
                </a:ext>
              </a:extLst>
            </p:cNvPr>
            <p:cNvGrpSpPr/>
            <p:nvPr/>
          </p:nvGrpSpPr>
          <p:grpSpPr>
            <a:xfrm>
              <a:off x="5536957" y="2961096"/>
              <a:ext cx="1409558" cy="1185814"/>
              <a:chOff x="5652988" y="2516080"/>
              <a:chExt cx="1196132" cy="1006265"/>
            </a:xfrm>
          </p:grpSpPr>
          <p:grpSp>
            <p:nvGrpSpPr>
              <p:cNvPr id="39" name="Group 38">
                <a:extLst>
                  <a:ext uri="{FF2B5EF4-FFF2-40B4-BE49-F238E27FC236}">
                    <a16:creationId xmlns:a16="http://schemas.microsoft.com/office/drawing/2014/main" id="{48E48940-479D-2070-834A-1FFE143D35C9}"/>
                  </a:ext>
                </a:extLst>
              </p:cNvPr>
              <p:cNvGrpSpPr/>
              <p:nvPr/>
            </p:nvGrpSpPr>
            <p:grpSpPr>
              <a:xfrm>
                <a:off x="5652988" y="2516080"/>
                <a:ext cx="1196132" cy="1006265"/>
                <a:chOff x="4284422" y="2131327"/>
                <a:chExt cx="1196132" cy="1006265"/>
              </a:xfrm>
            </p:grpSpPr>
            <p:pic>
              <p:nvPicPr>
                <p:cNvPr id="43" name="Picture 42">
                  <a:extLst>
                    <a:ext uri="{FF2B5EF4-FFF2-40B4-BE49-F238E27FC236}">
                      <a16:creationId xmlns:a16="http://schemas.microsoft.com/office/drawing/2014/main" id="{797D9A1A-F772-1FC9-9F21-BACECC83452C}"/>
                    </a:ext>
                  </a:extLst>
                </p:cNvPr>
                <p:cNvPicPr>
                  <a:picLocks noChangeAspect="1"/>
                </p:cNvPicPr>
                <p:nvPr/>
              </p:nvPicPr>
              <p:blipFill>
                <a:blip r:embed="rId9"/>
                <a:stretch>
                  <a:fillRect/>
                </a:stretch>
              </p:blipFill>
              <p:spPr>
                <a:xfrm>
                  <a:off x="4284422" y="2344601"/>
                  <a:ext cx="998220" cy="753995"/>
                </a:xfrm>
                <a:prstGeom prst="rect">
                  <a:avLst/>
                </a:prstGeom>
              </p:spPr>
            </p:pic>
            <p:grpSp>
              <p:nvGrpSpPr>
                <p:cNvPr id="44" name="Group 43">
                  <a:extLst>
                    <a:ext uri="{FF2B5EF4-FFF2-40B4-BE49-F238E27FC236}">
                      <a16:creationId xmlns:a16="http://schemas.microsoft.com/office/drawing/2014/main" id="{5B146D6A-F7A5-176C-D416-C8E2CDCD61CE}"/>
                    </a:ext>
                  </a:extLst>
                </p:cNvPr>
                <p:cNvGrpSpPr/>
                <p:nvPr/>
              </p:nvGrpSpPr>
              <p:grpSpPr>
                <a:xfrm>
                  <a:off x="4337840" y="2315611"/>
                  <a:ext cx="895022" cy="821981"/>
                  <a:chOff x="8614090" y="2173720"/>
                  <a:chExt cx="1510921" cy="1510921"/>
                </a:xfrm>
              </p:grpSpPr>
              <p:cxnSp>
                <p:nvCxnSpPr>
                  <p:cNvPr id="47" name="Straight Connector 46">
                    <a:extLst>
                      <a:ext uri="{FF2B5EF4-FFF2-40B4-BE49-F238E27FC236}">
                        <a16:creationId xmlns:a16="http://schemas.microsoft.com/office/drawing/2014/main" id="{45AE49D0-3779-F3E6-545A-E093A772AF18}"/>
                      </a:ext>
                    </a:extLst>
                  </p:cNvPr>
                  <p:cNvCxnSpPr>
                    <a:cxnSpLocks/>
                  </p:cNvCxnSpPr>
                  <p:nvPr/>
                </p:nvCxnSpPr>
                <p:spPr>
                  <a:xfrm>
                    <a:off x="9369551" y="2173720"/>
                    <a:ext cx="0" cy="1510921"/>
                  </a:xfrm>
                  <a:prstGeom prst="line">
                    <a:avLst/>
                  </a:prstGeom>
                  <a:ln w="3175">
                    <a:solidFill>
                      <a:schemeClr val="bg2">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620D55-60E4-71A8-846F-212FC9C23780}"/>
                      </a:ext>
                    </a:extLst>
                  </p:cNvPr>
                  <p:cNvCxnSpPr>
                    <a:cxnSpLocks/>
                  </p:cNvCxnSpPr>
                  <p:nvPr/>
                </p:nvCxnSpPr>
                <p:spPr>
                  <a:xfrm rot="5400000">
                    <a:off x="9369551" y="2173720"/>
                    <a:ext cx="0" cy="1510921"/>
                  </a:xfrm>
                  <a:prstGeom prst="line">
                    <a:avLst/>
                  </a:prstGeom>
                  <a:ln w="3175">
                    <a:solidFill>
                      <a:schemeClr val="bg2">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99A54EF-7DEA-AEA7-0FB1-815D08B51416}"/>
                        </a:ext>
                      </a:extLst>
                    </p:cNvPr>
                    <p:cNvSpPr txBox="1"/>
                    <p:nvPr/>
                  </p:nvSpPr>
                  <p:spPr>
                    <a:xfrm>
                      <a:off x="4650468" y="2131327"/>
                      <a:ext cx="279244"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IN" sz="800" i="0" smtClean="0">
                                <a:latin typeface="Cambria Math" panose="02040503050406030204" pitchFamily="18" charset="0"/>
                                <a:ea typeface="Cambria Math" panose="02040503050406030204" pitchFamily="18" charset="0"/>
                              </a:rPr>
                              <m:t>ϕ</m:t>
                            </m:r>
                          </m:oMath>
                        </m:oMathPara>
                      </a14:m>
                      <a:endParaRPr lang="en-IN" sz="800" dirty="0"/>
                    </a:p>
                  </p:txBody>
                </p:sp>
              </mc:Choice>
              <mc:Fallback xmlns="">
                <p:sp>
                  <p:nvSpPr>
                    <p:cNvPr id="153" name="TextBox 152">
                      <a:extLst>
                        <a:ext uri="{FF2B5EF4-FFF2-40B4-BE49-F238E27FC236}">
                          <a16:creationId xmlns:a16="http://schemas.microsoft.com/office/drawing/2014/main" id="{05A37BE4-703D-72C3-8D0A-22F6F01ED4FC}"/>
                        </a:ext>
                      </a:extLst>
                    </p:cNvPr>
                    <p:cNvSpPr txBox="1">
                      <a:spLocks noRot="1" noChangeAspect="1" noMove="1" noResize="1" noEditPoints="1" noAdjustHandles="1" noChangeArrowheads="1" noChangeShapeType="1" noTextEdit="1"/>
                    </p:cNvSpPr>
                    <p:nvPr/>
                  </p:nvSpPr>
                  <p:spPr>
                    <a:xfrm>
                      <a:off x="4650468" y="2131327"/>
                      <a:ext cx="279244" cy="215444"/>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813D05-8452-E000-8FC9-D99BA66ECD89}"/>
                        </a:ext>
                      </a:extLst>
                    </p:cNvPr>
                    <p:cNvSpPr txBox="1"/>
                    <p:nvPr/>
                  </p:nvSpPr>
                  <p:spPr>
                    <a:xfrm>
                      <a:off x="5176240" y="2610115"/>
                      <a:ext cx="304314" cy="2251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800" i="1" dirty="0" smtClean="0">
                                    <a:latin typeface="Cambria Math" panose="02040503050406030204" pitchFamily="18" charset="0"/>
                                  </a:rPr>
                                </m:ctrlPr>
                              </m:sSubPr>
                              <m:e>
                                <m:r>
                                  <m:rPr>
                                    <m:nor/>
                                  </m:rPr>
                                  <a:rPr lang="en-IN" sz="800" b="0" i="0" dirty="0" smtClean="0">
                                    <a:latin typeface="Arial" panose="020B0604020202020204" pitchFamily="34" charset="0"/>
                                    <a:cs typeface="Arial" panose="020B0604020202020204" pitchFamily="34" charset="0"/>
                                  </a:rPr>
                                  <m:t>I</m:t>
                                </m:r>
                              </m:e>
                              <m:sub>
                                <m:r>
                                  <m:rPr>
                                    <m:nor/>
                                  </m:rPr>
                                  <a:rPr lang="en-IN" sz="800" b="0" i="0" dirty="0" smtClean="0">
                                    <a:latin typeface="Arial" panose="020B0604020202020204" pitchFamily="34" charset="0"/>
                                    <a:cs typeface="Arial" panose="020B0604020202020204" pitchFamily="34" charset="0"/>
                                  </a:rPr>
                                  <m:t>L</m:t>
                                </m:r>
                              </m:sub>
                            </m:sSub>
                          </m:oMath>
                        </m:oMathPara>
                      </a14:m>
                      <a:endParaRPr lang="en-IN" sz="800" dirty="0">
                        <a:latin typeface="Arial" panose="020B0604020202020204" pitchFamily="34" charset="0"/>
                        <a:cs typeface="Arial" panose="020B0604020202020204" pitchFamily="34" charset="0"/>
                      </a:endParaRPr>
                    </a:p>
                  </p:txBody>
                </p:sp>
              </mc:Choice>
              <mc:Fallback xmlns="">
                <p:sp>
                  <p:nvSpPr>
                    <p:cNvPr id="155" name="TextBox 154">
                      <a:extLst>
                        <a:ext uri="{FF2B5EF4-FFF2-40B4-BE49-F238E27FC236}">
                          <a16:creationId xmlns:a16="http://schemas.microsoft.com/office/drawing/2014/main" id="{0CEBE72D-BA06-76FA-9958-6893266852CB}"/>
                        </a:ext>
                      </a:extLst>
                    </p:cNvPr>
                    <p:cNvSpPr txBox="1">
                      <a:spLocks noRot="1" noChangeAspect="1" noMove="1" noResize="1" noEditPoints="1" noAdjustHandles="1" noChangeArrowheads="1" noChangeShapeType="1" noTextEdit="1"/>
                    </p:cNvSpPr>
                    <p:nvPr/>
                  </p:nvSpPr>
                  <p:spPr>
                    <a:xfrm>
                      <a:off x="5176240" y="2610115"/>
                      <a:ext cx="304314" cy="225190"/>
                    </a:xfrm>
                    <a:prstGeom prst="rect">
                      <a:avLst/>
                    </a:prstGeom>
                    <a:blipFill>
                      <a:blip r:embed="rId11"/>
                      <a:stretch>
                        <a:fillRect/>
                      </a:stretch>
                    </a:blipFill>
                  </p:spPr>
                  <p:txBody>
                    <a:bodyPr/>
                    <a:lstStyle/>
                    <a:p>
                      <a:r>
                        <a:rPr lang="en-IN">
                          <a:noFill/>
                        </a:rPr>
                        <a:t> </a:t>
                      </a:r>
                    </a:p>
                  </p:txBody>
                </p:sp>
              </mc:Fallback>
            </mc:AlternateContent>
          </p:grpSp>
          <p:sp>
            <p:nvSpPr>
              <p:cNvPr id="40" name="Rectangle 39">
                <a:extLst>
                  <a:ext uri="{FF2B5EF4-FFF2-40B4-BE49-F238E27FC236}">
                    <a16:creationId xmlns:a16="http://schemas.microsoft.com/office/drawing/2014/main" id="{B103A03D-3554-9B3A-467A-28BCB074C161}"/>
                  </a:ext>
                </a:extLst>
              </p:cNvPr>
              <p:cNvSpPr/>
              <p:nvPr/>
            </p:nvSpPr>
            <p:spPr>
              <a:xfrm>
                <a:off x="5681306" y="3348973"/>
                <a:ext cx="290708" cy="11932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F0C0D079-A9B6-DCDD-DE1C-479B2105E070}"/>
                  </a:ext>
                </a:extLst>
              </p:cNvPr>
              <p:cNvSpPr/>
              <p:nvPr/>
            </p:nvSpPr>
            <p:spPr>
              <a:xfrm>
                <a:off x="6096607" y="2988846"/>
                <a:ext cx="114524" cy="264020"/>
              </a:xfrm>
              <a:prstGeom prst="rect">
                <a:avLst/>
              </a:prstGeom>
              <a:solidFill>
                <a:srgbClr val="A2E709">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68189EBC-45CE-E7A1-2C19-B83A46A73044}"/>
                  </a:ext>
                </a:extLst>
              </p:cNvPr>
              <p:cNvSpPr/>
              <p:nvPr/>
            </p:nvSpPr>
            <p:spPr>
              <a:xfrm>
                <a:off x="6335337" y="2739009"/>
                <a:ext cx="290708" cy="119326"/>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2543625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2428-369F-3B61-816A-6342E3E3E04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Ferromagnetic Toroid - the “CORE” of this Project</a:t>
            </a:r>
          </a:p>
        </p:txBody>
      </p:sp>
      <p:sp>
        <p:nvSpPr>
          <p:cNvPr id="7" name="Content Placeholder 6">
            <a:extLst>
              <a:ext uri="{FF2B5EF4-FFF2-40B4-BE49-F238E27FC236}">
                <a16:creationId xmlns:a16="http://schemas.microsoft.com/office/drawing/2014/main" id="{5EA4C73A-BE78-6771-E671-E0E377847093}"/>
              </a:ext>
            </a:extLst>
          </p:cNvPr>
          <p:cNvSpPr>
            <a:spLocks noGrp="1"/>
          </p:cNvSpPr>
          <p:nvPr>
            <p:ph idx="1"/>
          </p:nvPr>
        </p:nvSpPr>
        <p:spPr/>
        <p:txBody>
          <a:bodyPr/>
          <a:lstStyle/>
          <a:p>
            <a:pPr algn="ctr"/>
            <a:r>
              <a:rPr lang="en-IN" dirty="0">
                <a:latin typeface="Times New Roman" panose="02020603050405020304" pitchFamily="18" charset="0"/>
                <a:cs typeface="Times New Roman" panose="02020603050405020304" pitchFamily="18" charset="0"/>
              </a:rPr>
              <a:t>Ferrite toroid (TN/9/6/3) from </a:t>
            </a:r>
            <a:r>
              <a:rPr lang="en-IN" dirty="0" err="1">
                <a:latin typeface="Times New Roman" panose="02020603050405020304" pitchFamily="18" charset="0"/>
                <a:cs typeface="Times New Roman" panose="02020603050405020304" pitchFamily="18" charset="0"/>
              </a:rPr>
              <a:t>Ferroxcube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1F096CF-BB90-E4E2-EAB9-A985FE2E365B}"/>
              </a:ext>
            </a:extLst>
          </p:cNvPr>
          <p:cNvPicPr>
            <a:picLocks noChangeAspect="1"/>
          </p:cNvPicPr>
          <p:nvPr/>
        </p:nvPicPr>
        <p:blipFill>
          <a:blip r:embed="rId2"/>
          <a:stretch>
            <a:fillRect/>
          </a:stretch>
        </p:blipFill>
        <p:spPr>
          <a:xfrm>
            <a:off x="3093460" y="2965350"/>
            <a:ext cx="6005080" cy="2309060"/>
          </a:xfrm>
          <a:prstGeom prst="rect">
            <a:avLst/>
          </a:prstGeom>
        </p:spPr>
      </p:pic>
    </p:spTree>
    <p:extLst>
      <p:ext uri="{BB962C8B-B14F-4D97-AF65-F5344CB8AC3E}">
        <p14:creationId xmlns:p14="http://schemas.microsoft.com/office/powerpoint/2010/main" val="1841895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1370</Words>
  <Application>Microsoft Office PowerPoint</Application>
  <PresentationFormat>Widescreen</PresentationFormat>
  <Paragraphs>179</Paragraphs>
  <Slides>28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Garamond</vt:lpstr>
      <vt:lpstr>Liberation Serif</vt:lpstr>
      <vt:lpstr>Times New Roman</vt:lpstr>
      <vt:lpstr>Office Theme</vt:lpstr>
      <vt:lpstr>Midterm Presentation</vt:lpstr>
      <vt:lpstr>Continuation from the previous semester OELP … </vt:lpstr>
      <vt:lpstr>PowerPoint Presentation</vt:lpstr>
      <vt:lpstr>What is Negative Inductance ? </vt:lpstr>
      <vt:lpstr>What is Negative Inductance ? </vt:lpstr>
      <vt:lpstr>What is Stochastic Resonance ?</vt:lpstr>
      <vt:lpstr>Stochastic Resonance Using FM Inductor</vt:lpstr>
      <vt:lpstr>Double well system, Origin of NI and SR</vt:lpstr>
      <vt:lpstr>Ferromagnetic Toroid - the “CORE” of this Project</vt:lpstr>
      <vt:lpstr>Ferromagnetic Toroid - the “CORE” of this Project</vt:lpstr>
      <vt:lpstr>Landau Theory</vt:lpstr>
      <vt:lpstr>Landau Theory</vt:lpstr>
      <vt:lpstr>Ising Model for FM materials</vt:lpstr>
      <vt:lpstr>Ising Model Results which Shows NI</vt:lpstr>
      <vt:lpstr>Switching Behaviour of the Ising Spin Structure</vt:lpstr>
      <vt:lpstr>Experimental Results which Confirms NI </vt:lpstr>
      <vt:lpstr>Experimental Results Which Confirms NI </vt:lpstr>
      <vt:lpstr>Comparison with Simulation Results</vt:lpstr>
      <vt:lpstr>Comparison with NC Results</vt:lpstr>
      <vt:lpstr>Comparison with NC Results</vt:lpstr>
      <vt:lpstr>Comparison with NC Results</vt:lpstr>
      <vt:lpstr>Benchmarking the Results with the Experiment Data</vt:lpstr>
      <vt:lpstr>Benchmarking the Results with the Experiment Data</vt:lpstr>
      <vt:lpstr>More Robust Setup to Clean Up the Results</vt:lpstr>
      <vt:lpstr>Tested in Breadboard</vt:lpstr>
      <vt:lpstr>VCCS PCB</vt:lpstr>
      <vt:lpstr>Modification in the current source for SR measurement &amp; Future Plans </vt:lpstr>
      <vt:lpstr>Thanks to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Presentation</dc:title>
  <dc:creator>Manikantan R S</dc:creator>
  <cp:lastModifiedBy>Manikantan R S</cp:lastModifiedBy>
  <cp:revision>6</cp:revision>
  <dcterms:created xsi:type="dcterms:W3CDTF">2023-10-12T17:57:29Z</dcterms:created>
  <dcterms:modified xsi:type="dcterms:W3CDTF">2023-10-15T11:16:06Z</dcterms:modified>
</cp:coreProperties>
</file>